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20"/>
  </p:notesMasterIdLst>
  <p:sldIdLst>
    <p:sldId id="283" r:id="rId2"/>
    <p:sldId id="284" r:id="rId3"/>
    <p:sldId id="305" r:id="rId4"/>
    <p:sldId id="293" r:id="rId5"/>
    <p:sldId id="304" r:id="rId6"/>
    <p:sldId id="300" r:id="rId7"/>
    <p:sldId id="301" r:id="rId8"/>
    <p:sldId id="286" r:id="rId9"/>
    <p:sldId id="278" r:id="rId10"/>
    <p:sldId id="287" r:id="rId11"/>
    <p:sldId id="298" r:id="rId12"/>
    <p:sldId id="302" r:id="rId13"/>
    <p:sldId id="297" r:id="rId14"/>
    <p:sldId id="299" r:id="rId15"/>
    <p:sldId id="296" r:id="rId16"/>
    <p:sldId id="295" r:id="rId17"/>
    <p:sldId id="289" r:id="rId18"/>
    <p:sldId id="294" r:id="rId19"/>
  </p:sldIdLst>
  <p:sldSz cx="9144000" cy="6858000" type="screen4x3"/>
  <p:notesSz cx="7099300" cy="10234613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v.W." initials="Mv" lastIdx="6" clrIdx="0">
    <p:extLst>
      <p:ext uri="{19B8F6BF-5375-455C-9EA6-DF929625EA0E}">
        <p15:presenceInfo xmlns:p15="http://schemas.microsoft.com/office/powerpoint/2012/main" userId="67cf6856208092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063" autoAdjust="0"/>
  </p:normalViewPr>
  <p:slideViewPr>
    <p:cSldViewPr snapToGrid="0" showGuides="1">
      <p:cViewPr varScale="1">
        <p:scale>
          <a:sx n="168" d="100"/>
          <a:sy n="168" d="100"/>
        </p:scale>
        <p:origin x="684" y="12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5561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7FC99-F98A-4C15-BC26-E9C88132A322}" type="datetimeFigureOut">
              <a:rPr lang="de-DE" smtClean="0"/>
              <a:t>22.10.2018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A9F1-2BEF-4B9E-8080-46BF3F45C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469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Nicht löschen: Vorlage</a:t>
            </a:r>
            <a:r>
              <a:rPr lang="de-DE" baseline="0" dirty="0"/>
              <a:t> V35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A2527-8F30-47DF-80B2-0F8CB5C8ED7B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5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1936" name="Line 16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1939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124200"/>
            <a:ext cx="6400800" cy="1219200"/>
          </a:xfrm>
        </p:spPr>
        <p:txBody>
          <a:bodyPr/>
          <a:lstStyle>
            <a:lvl1pPr marL="0" indent="0">
              <a:buFont typeface="Wingdings" pitchFamily="2" charset="2"/>
              <a:buNone/>
              <a:defRPr smtClean="0"/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1940" name="Rectangle 20"/>
          <p:cNvSpPr>
            <a:spLocks noGrp="1" noChangeArrowheads="1"/>
          </p:cNvSpPr>
          <p:nvPr>
            <p:ph type="ctrTitle"/>
          </p:nvPr>
        </p:nvSpPr>
        <p:spPr>
          <a:xfrm>
            <a:off x="1219200" y="1600200"/>
            <a:ext cx="7772400" cy="1143000"/>
          </a:xfrm>
        </p:spPr>
        <p:txBody>
          <a:bodyPr/>
          <a:lstStyle>
            <a:lvl1pPr algn="l">
              <a:defRPr b="1" smtClean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7380" y="28535"/>
            <a:ext cx="4286620" cy="1053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48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5" name="Line 1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1936" name="Line 16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1939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124200"/>
            <a:ext cx="6400800" cy="1219200"/>
          </a:xfrm>
        </p:spPr>
        <p:txBody>
          <a:bodyPr/>
          <a:lstStyle>
            <a:lvl1pPr marL="0" indent="0">
              <a:buFont typeface="Wingdings" pitchFamily="2" charset="2"/>
              <a:buNone/>
              <a:defRPr smtClean="0"/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1940" name="Rectangle 20"/>
          <p:cNvSpPr>
            <a:spLocks noGrp="1" noChangeArrowheads="1"/>
          </p:cNvSpPr>
          <p:nvPr>
            <p:ph type="ctrTitle"/>
          </p:nvPr>
        </p:nvSpPr>
        <p:spPr>
          <a:xfrm>
            <a:off x="1219200" y="1600200"/>
            <a:ext cx="7772400" cy="1143000"/>
          </a:xfrm>
        </p:spPr>
        <p:txBody>
          <a:bodyPr/>
          <a:lstStyle>
            <a:lvl1pPr algn="l">
              <a:defRPr b="1" smtClean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026" name="Picture 2" descr="C:\Dokumente und Einstellungen\rendel\Eigene Dateien\vorlagen\02.logo\LogoRGB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00" y="257586"/>
            <a:ext cx="2745171" cy="666000"/>
          </a:xfrm>
          <a:prstGeom prst="rect">
            <a:avLst/>
          </a:prstGeom>
          <a:noFill/>
        </p:spPr>
      </p:pic>
      <p:pic>
        <p:nvPicPr>
          <p:cNvPr id="1027" name="Picture 3" descr="C:\Users\Toni\Desktop\RWTH Aachen University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257586"/>
            <a:ext cx="2468571" cy="66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472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570" y="230400"/>
            <a:ext cx="7560430" cy="8388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3200" y="1296000"/>
            <a:ext cx="8229600" cy="54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286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3200" y="1296000"/>
            <a:ext cx="4039200" cy="541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600" y="1296000"/>
            <a:ext cx="4039200" cy="5410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628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el,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570" y="228600"/>
            <a:ext cx="7560480" cy="838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762000" y="1295400"/>
            <a:ext cx="4038600" cy="5410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iagrammplatzhalter 3"/>
          <p:cNvSpPr>
            <a:spLocks noGrp="1"/>
          </p:cNvSpPr>
          <p:nvPr>
            <p:ph type="chart" sz="half" idx="2"/>
          </p:nvPr>
        </p:nvSpPr>
        <p:spPr>
          <a:xfrm>
            <a:off x="4953000" y="1295400"/>
            <a:ext cx="4038600" cy="5410200"/>
          </a:xfrm>
        </p:spPr>
        <p:txBody>
          <a:bodyPr/>
          <a:lstStyle/>
          <a:p>
            <a:pPr lvl="0"/>
            <a:r>
              <a:rPr lang="de-DE" noProof="0"/>
              <a:t>Diagramm durch Klicken auf Symbol hinzufügen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755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570" y="228600"/>
            <a:ext cx="7560480" cy="838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762000" y="1295400"/>
            <a:ext cx="4038600" cy="5410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0" y="1295400"/>
            <a:ext cx="4038600" cy="5410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5570" y="230400"/>
            <a:ext cx="7560430" cy="8388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9617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19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-36513" y="152400"/>
            <a:ext cx="1403351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 b="1" dirty="0" err="1"/>
              <a:t>Ievgen</a:t>
            </a:r>
            <a:r>
              <a:rPr lang="de-DE" sz="1000" b="1" dirty="0"/>
              <a:t> Strepkov</a:t>
            </a:r>
            <a:br>
              <a:rPr lang="de-DE" sz="1000" dirty="0"/>
            </a:br>
            <a:r>
              <a:rPr lang="de-DE" sz="1000" dirty="0"/>
              <a:t>Lehrstuhl für Software Engineering</a:t>
            </a:r>
          </a:p>
          <a:p>
            <a:pPr>
              <a:spcBef>
                <a:spcPct val="50000"/>
              </a:spcBef>
            </a:pPr>
            <a:r>
              <a:rPr lang="de-DE" sz="1000" dirty="0"/>
              <a:t>RWTH Aachen</a:t>
            </a:r>
          </a:p>
          <a:p>
            <a:pPr>
              <a:spcBef>
                <a:spcPct val="50000"/>
              </a:spcBef>
            </a:pPr>
            <a:r>
              <a:rPr lang="de-DE" sz="800" dirty="0"/>
              <a:t>Seite </a:t>
            </a:r>
            <a:fld id="{2CE07847-B605-4127-89DE-8BBE4C3EB877}" type="slidenum">
              <a:rPr lang="de-DE" sz="800"/>
              <a:pPr>
                <a:spcBef>
                  <a:spcPct val="50000"/>
                </a:spcBef>
              </a:pPr>
              <a:t>‹#›</a:t>
            </a:fld>
            <a:endParaRPr lang="de-DE" sz="800" dirty="0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1403648" y="152400"/>
            <a:ext cx="0" cy="99060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76200" y="1143000"/>
            <a:ext cx="90678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52400" y="1219200"/>
            <a:ext cx="89916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1331640" y="76200"/>
            <a:ext cx="0" cy="114300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idx="1"/>
          </p:nvPr>
        </p:nvSpPr>
        <p:spPr>
          <a:xfrm>
            <a:off x="763200" y="1296000"/>
            <a:ext cx="8229600" cy="541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itelplatzhalter 16"/>
          <p:cNvSpPr>
            <a:spLocks noGrp="1"/>
          </p:cNvSpPr>
          <p:nvPr>
            <p:ph type="title"/>
          </p:nvPr>
        </p:nvSpPr>
        <p:spPr>
          <a:xfrm>
            <a:off x="1475656" y="230400"/>
            <a:ext cx="7560344" cy="83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76200" y="1143000"/>
            <a:ext cx="90678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152400" y="1219200"/>
            <a:ext cx="89916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76200" y="1143000"/>
            <a:ext cx="9067800" cy="0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52400" y="1219200"/>
            <a:ext cx="8991600" cy="0"/>
          </a:xfrm>
          <a:prstGeom prst="line">
            <a:avLst/>
          </a:prstGeom>
          <a:noFill/>
          <a:ln w="12700">
            <a:solidFill>
              <a:schemeClr val="accent6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826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31" Type="http://schemas.openxmlformats.org/officeDocument/2006/relationships/image" Target="../media/image43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svg"/><Relationship Id="rId30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de-DE" dirty="0"/>
              <a:t>Master Thesis </a:t>
            </a:r>
          </a:p>
          <a:p>
            <a:r>
              <a:rPr lang="en-US" dirty="0"/>
              <a:t>by </a:t>
            </a:r>
            <a:r>
              <a:rPr lang="de-DE" dirty="0" err="1"/>
              <a:t>Ievgen</a:t>
            </a:r>
            <a:r>
              <a:rPr lang="de-DE" dirty="0"/>
              <a:t> Strepkov</a:t>
            </a:r>
            <a:endParaRPr lang="en-US" dirty="0"/>
          </a:p>
          <a:p>
            <a:r>
              <a:rPr lang="en-US" dirty="0"/>
              <a:t>2018 - October – 23</a:t>
            </a:r>
            <a:r>
              <a:rPr lang="de-DE" dirty="0" err="1"/>
              <a:t>rd</a:t>
            </a:r>
            <a:endParaRPr lang="en-US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of Web Playground for Component and Connector Models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219200" y="4724400"/>
            <a:ext cx="314566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000" dirty="0"/>
              <a:t>Prof. Dr. Bernhard Rumpe</a:t>
            </a:r>
          </a:p>
          <a:p>
            <a:r>
              <a:rPr lang="de-DE" sz="2000" dirty="0"/>
              <a:t>Software Engineering</a:t>
            </a:r>
          </a:p>
          <a:p>
            <a:r>
              <a:rPr lang="de-DE" sz="2000" dirty="0"/>
              <a:t>RWTH Aachen </a:t>
            </a:r>
          </a:p>
          <a:p>
            <a:endParaRPr lang="de-DE" sz="2000" dirty="0"/>
          </a:p>
          <a:p>
            <a:r>
              <a:rPr lang="de-DE" sz="2000" dirty="0"/>
              <a:t>http://www.se-rwth.de/</a:t>
            </a:r>
          </a:p>
        </p:txBody>
      </p:sp>
    </p:spTree>
    <p:extLst>
      <p:ext uri="{BB962C8B-B14F-4D97-AF65-F5344CB8AC3E}">
        <p14:creationId xmlns:p14="http://schemas.microsoft.com/office/powerpoint/2010/main" val="1327637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62000" eaLnBrk="1" hangingPunct="1"/>
            <a:r>
              <a:rPr lang="de-DE" dirty="0"/>
              <a:t>Agenda</a:t>
            </a:r>
          </a:p>
        </p:txBody>
      </p:sp>
      <p:sp>
        <p:nvSpPr>
          <p:cNvPr id="10267" name="AutoShape 51"/>
          <p:cNvSpPr>
            <a:spLocks noChangeArrowheads="1"/>
          </p:cNvSpPr>
          <p:nvPr/>
        </p:nvSpPr>
        <p:spPr bwMode="auto">
          <a:xfrm>
            <a:off x="776288" y="4801598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" name="Group 38">
            <a:extLst>
              <a:ext uri="{FF2B5EF4-FFF2-40B4-BE49-F238E27FC236}">
                <a16:creationId xmlns:a16="http://schemas.microsoft.com/office/drawing/2014/main" id="{CA4F42C5-73B6-4F81-8E65-DBD3C95F09C2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3937205"/>
            <a:ext cx="6680200" cy="500063"/>
            <a:chOff x="748" y="3668"/>
            <a:chExt cx="4208" cy="315"/>
          </a:xfrm>
        </p:grpSpPr>
        <p:sp>
          <p:nvSpPr>
            <p:cNvPr id="25" name="Rectangle 39">
              <a:extLst>
                <a:ext uri="{FF2B5EF4-FFF2-40B4-BE49-F238E27FC236}">
                  <a16:creationId xmlns:a16="http://schemas.microsoft.com/office/drawing/2014/main" id="{70E7DC8D-D41E-48C4-8FD0-019A980A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26" name="Text Box 40">
              <a:extLst>
                <a:ext uri="{FF2B5EF4-FFF2-40B4-BE49-F238E27FC236}">
                  <a16:creationId xmlns:a16="http://schemas.microsoft.com/office/drawing/2014/main" id="{A3BE7C47-4899-4BE4-8080-DD82B5E47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9" y="3709"/>
              <a:ext cx="10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Requirements</a:t>
              </a:r>
            </a:p>
          </p:txBody>
        </p:sp>
        <p:sp>
          <p:nvSpPr>
            <p:cNvPr id="27" name="Rectangle 41">
              <a:extLst>
                <a:ext uri="{FF2B5EF4-FFF2-40B4-BE49-F238E27FC236}">
                  <a16:creationId xmlns:a16="http://schemas.microsoft.com/office/drawing/2014/main" id="{FEEC215F-E0E0-4BCF-8E71-BE1A950E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28" name="Text Box 42">
              <a:extLst>
                <a:ext uri="{FF2B5EF4-FFF2-40B4-BE49-F238E27FC236}">
                  <a16:creationId xmlns:a16="http://schemas.microsoft.com/office/drawing/2014/main" id="{3DAF34C5-F762-4797-AD2C-ED6F28423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sz="1800" dirty="0"/>
                <a:t>3.</a:t>
              </a:r>
            </a:p>
          </p:txBody>
        </p:sp>
      </p:grpSp>
      <p:grpSp>
        <p:nvGrpSpPr>
          <p:cNvPr id="29" name="Group 46">
            <a:extLst>
              <a:ext uri="{FF2B5EF4-FFF2-40B4-BE49-F238E27FC236}">
                <a16:creationId xmlns:a16="http://schemas.microsoft.com/office/drawing/2014/main" id="{C76C16F8-AA5D-4EB5-AEF8-47747B89D01A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4742068"/>
            <a:ext cx="6680200" cy="500062"/>
            <a:chOff x="748" y="3668"/>
            <a:chExt cx="4208" cy="315"/>
          </a:xfrm>
        </p:grpSpPr>
        <p:sp>
          <p:nvSpPr>
            <p:cNvPr id="30" name="Rectangle 47">
              <a:extLst>
                <a:ext uri="{FF2B5EF4-FFF2-40B4-BE49-F238E27FC236}">
                  <a16:creationId xmlns:a16="http://schemas.microsoft.com/office/drawing/2014/main" id="{38EB29EE-09E8-458E-8644-70FB1D6D4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31" name="Text Box 48">
              <a:extLst>
                <a:ext uri="{FF2B5EF4-FFF2-40B4-BE49-F238E27FC236}">
                  <a16:creationId xmlns:a16="http://schemas.microsoft.com/office/drawing/2014/main" id="{7AD6576D-5EDD-43C5-8AA5-0E81BA992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9" y="3709"/>
              <a:ext cx="73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/>
                <a:t>Toolchain</a:t>
              </a:r>
              <a:endParaRPr lang="de-DE" sz="1800" dirty="0"/>
            </a:p>
          </p:txBody>
        </p:sp>
        <p:sp>
          <p:nvSpPr>
            <p:cNvPr id="32" name="Rectangle 49">
              <a:extLst>
                <a:ext uri="{FF2B5EF4-FFF2-40B4-BE49-F238E27FC236}">
                  <a16:creationId xmlns:a16="http://schemas.microsoft.com/office/drawing/2014/main" id="{DE07BD62-CF86-4CAF-B745-A698779E8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33" name="Text Box 50">
              <a:extLst>
                <a:ext uri="{FF2B5EF4-FFF2-40B4-BE49-F238E27FC236}">
                  <a16:creationId xmlns:a16="http://schemas.microsoft.com/office/drawing/2014/main" id="{A1B48748-2B5C-4885-B3E0-611FBE4FA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dirty="0"/>
                <a:t>4</a:t>
              </a:r>
              <a:r>
                <a:rPr lang="de-DE" sz="1800" dirty="0"/>
                <a:t>.</a:t>
              </a:r>
            </a:p>
          </p:txBody>
        </p:sp>
      </p:grpSp>
      <p:grpSp>
        <p:nvGrpSpPr>
          <p:cNvPr id="39" name="Group 67">
            <a:extLst>
              <a:ext uri="{FF2B5EF4-FFF2-40B4-BE49-F238E27FC236}">
                <a16:creationId xmlns:a16="http://schemas.microsoft.com/office/drawing/2014/main" id="{BC97CEA9-4B88-4B9B-9D84-43EA40FB3038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3132343"/>
            <a:ext cx="6680200" cy="500062"/>
            <a:chOff x="748" y="3668"/>
            <a:chExt cx="4208" cy="315"/>
          </a:xfrm>
        </p:grpSpPr>
        <p:sp>
          <p:nvSpPr>
            <p:cNvPr id="40" name="Rectangle 68">
              <a:extLst>
                <a:ext uri="{FF2B5EF4-FFF2-40B4-BE49-F238E27FC236}">
                  <a16:creationId xmlns:a16="http://schemas.microsoft.com/office/drawing/2014/main" id="{FE9213BD-B01C-42AC-A61F-72E760587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41" name="Text Box 69">
              <a:extLst>
                <a:ext uri="{FF2B5EF4-FFF2-40B4-BE49-F238E27FC236}">
                  <a16:creationId xmlns:a16="http://schemas.microsoft.com/office/drawing/2014/main" id="{F7D92750-B16D-423D-8109-124893CDD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9" y="3709"/>
              <a:ext cx="99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Related Work</a:t>
              </a:r>
            </a:p>
          </p:txBody>
        </p:sp>
        <p:sp>
          <p:nvSpPr>
            <p:cNvPr id="42" name="Rectangle 70">
              <a:extLst>
                <a:ext uri="{FF2B5EF4-FFF2-40B4-BE49-F238E27FC236}">
                  <a16:creationId xmlns:a16="http://schemas.microsoft.com/office/drawing/2014/main" id="{5B0A876D-0205-4A6B-8053-4679ECD8F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43" name="Text Box 71">
              <a:extLst>
                <a:ext uri="{FF2B5EF4-FFF2-40B4-BE49-F238E27FC236}">
                  <a16:creationId xmlns:a16="http://schemas.microsoft.com/office/drawing/2014/main" id="{4B14ABCB-BA86-446A-82E2-C8E72E2DF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dirty="0"/>
                <a:t>2</a:t>
              </a:r>
              <a:r>
                <a:rPr lang="de-DE" sz="1800" dirty="0"/>
                <a:t>.</a:t>
              </a:r>
            </a:p>
          </p:txBody>
        </p:sp>
      </p:grpSp>
      <p:grpSp>
        <p:nvGrpSpPr>
          <p:cNvPr id="44" name="Group 67">
            <a:extLst>
              <a:ext uri="{FF2B5EF4-FFF2-40B4-BE49-F238E27FC236}">
                <a16:creationId xmlns:a16="http://schemas.microsoft.com/office/drawing/2014/main" id="{C4BB40F9-8C9F-4627-A87B-205F1AEBB2FA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2365026"/>
            <a:ext cx="6680200" cy="500062"/>
            <a:chOff x="748" y="3668"/>
            <a:chExt cx="4208" cy="315"/>
          </a:xfrm>
        </p:grpSpPr>
        <p:sp>
          <p:nvSpPr>
            <p:cNvPr id="45" name="Rectangle 68">
              <a:extLst>
                <a:ext uri="{FF2B5EF4-FFF2-40B4-BE49-F238E27FC236}">
                  <a16:creationId xmlns:a16="http://schemas.microsoft.com/office/drawing/2014/main" id="{7DD0F44C-8FA6-4489-82B5-A1BEEE309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46" name="Text Box 69">
              <a:extLst>
                <a:ext uri="{FF2B5EF4-FFF2-40B4-BE49-F238E27FC236}">
                  <a16:creationId xmlns:a16="http://schemas.microsoft.com/office/drawing/2014/main" id="{0ABDC381-1D25-475E-86C1-8BDF5F744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9" y="3709"/>
              <a:ext cx="136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Live Demonstration</a:t>
              </a:r>
            </a:p>
          </p:txBody>
        </p:sp>
        <p:sp>
          <p:nvSpPr>
            <p:cNvPr id="47" name="Rectangle 70">
              <a:extLst>
                <a:ext uri="{FF2B5EF4-FFF2-40B4-BE49-F238E27FC236}">
                  <a16:creationId xmlns:a16="http://schemas.microsoft.com/office/drawing/2014/main" id="{BF10D467-42C5-4826-B2B2-16C35BD9C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48" name="Text Box 71">
              <a:extLst>
                <a:ext uri="{FF2B5EF4-FFF2-40B4-BE49-F238E27FC236}">
                  <a16:creationId xmlns:a16="http://schemas.microsoft.com/office/drawing/2014/main" id="{140B29D0-FA4B-40C9-9E61-4471EF199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" y="3710"/>
              <a:ext cx="2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sz="1800"/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90760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8AC7-6621-4B3D-9F8A-8C9E9D5E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Toolchain –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7BC719-5261-400A-A19E-EA01E6C7F2EB}"/>
              </a:ext>
            </a:extLst>
          </p:cNvPr>
          <p:cNvSpPr/>
          <p:nvPr/>
        </p:nvSpPr>
        <p:spPr>
          <a:xfrm>
            <a:off x="1464810" y="5123464"/>
            <a:ext cx="6363883" cy="927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Traffic optimized exchange between front and back end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Stateless server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4DAC8A-C496-4052-9CA4-9370749060DA}"/>
              </a:ext>
            </a:extLst>
          </p:cNvPr>
          <p:cNvGrpSpPr/>
          <p:nvPr/>
        </p:nvGrpSpPr>
        <p:grpSpPr>
          <a:xfrm>
            <a:off x="5457439" y="2124633"/>
            <a:ext cx="3115803" cy="2407612"/>
            <a:chOff x="5255784" y="2124633"/>
            <a:chExt cx="3115803" cy="240761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65D9CA-1079-40AA-8F1D-17CB9AFB1463}"/>
                </a:ext>
              </a:extLst>
            </p:cNvPr>
            <p:cNvSpPr/>
            <p:nvPr/>
          </p:nvSpPr>
          <p:spPr>
            <a:xfrm>
              <a:off x="5255784" y="2124633"/>
              <a:ext cx="3115803" cy="24076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193D55-60E7-4EC8-8150-DC1405C45C8C}"/>
                </a:ext>
              </a:extLst>
            </p:cNvPr>
            <p:cNvSpPr/>
            <p:nvPr/>
          </p:nvSpPr>
          <p:spPr>
            <a:xfrm>
              <a:off x="5412567" y="2546802"/>
              <a:ext cx="1465311" cy="1474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AEFA05-A3D7-43C6-8FB5-6905BA08CEB7}"/>
                </a:ext>
              </a:extLst>
            </p:cNvPr>
            <p:cNvSpPr txBox="1"/>
            <p:nvPr/>
          </p:nvSpPr>
          <p:spPr>
            <a:xfrm>
              <a:off x="5495044" y="3096834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Online IDE</a:t>
              </a:r>
              <a:endParaRPr lang="de-DE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A894DC-8009-45A9-96A0-D1147D0DEA92}"/>
                </a:ext>
              </a:extLst>
            </p:cNvPr>
            <p:cNvSpPr/>
            <p:nvPr/>
          </p:nvSpPr>
          <p:spPr>
            <a:xfrm>
              <a:off x="6985789" y="2546802"/>
              <a:ext cx="1221093" cy="8821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5F2EB2-8591-400D-9C95-D5B0EECF40C2}"/>
                </a:ext>
              </a:extLst>
            </p:cNvPr>
            <p:cNvSpPr/>
            <p:nvPr/>
          </p:nvSpPr>
          <p:spPr>
            <a:xfrm>
              <a:off x="6985789" y="3466166"/>
              <a:ext cx="1221093" cy="5549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0D9556-299C-4D15-A526-876A996C304F}"/>
                </a:ext>
              </a:extLst>
            </p:cNvPr>
            <p:cNvSpPr txBox="1"/>
            <p:nvPr/>
          </p:nvSpPr>
          <p:spPr>
            <a:xfrm>
              <a:off x="6988353" y="3044657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Simulator</a:t>
              </a:r>
              <a:endParaRPr lang="de-DE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344148-4246-4FF5-948D-E5F134CEB13E}"/>
                </a:ext>
              </a:extLst>
            </p:cNvPr>
            <p:cNvSpPr txBox="1"/>
            <p:nvPr/>
          </p:nvSpPr>
          <p:spPr>
            <a:xfrm>
              <a:off x="6997149" y="3558961"/>
              <a:ext cx="1201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Trajectory</a:t>
              </a:r>
              <a:endParaRPr lang="de-DE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AA9845-CAB1-49BB-B58A-C705F92ED4F2}"/>
              </a:ext>
            </a:extLst>
          </p:cNvPr>
          <p:cNvGrpSpPr/>
          <p:nvPr/>
        </p:nvGrpSpPr>
        <p:grpSpPr>
          <a:xfrm>
            <a:off x="697624" y="2124136"/>
            <a:ext cx="3115803" cy="2408109"/>
            <a:chOff x="1109747" y="2124135"/>
            <a:chExt cx="3115803" cy="24081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4D25B4-10E2-40E4-BE71-08728494D301}"/>
                </a:ext>
              </a:extLst>
            </p:cNvPr>
            <p:cNvSpPr/>
            <p:nvPr/>
          </p:nvSpPr>
          <p:spPr>
            <a:xfrm>
              <a:off x="1109747" y="2124135"/>
              <a:ext cx="3115803" cy="2408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6D26CE-2FFC-4B9B-9FCA-72869D7E0CAC}"/>
                </a:ext>
              </a:extLst>
            </p:cNvPr>
            <p:cNvSpPr/>
            <p:nvPr/>
          </p:nvSpPr>
          <p:spPr>
            <a:xfrm>
              <a:off x="2715407" y="2546802"/>
              <a:ext cx="1334079" cy="1474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20F1E8-D65A-4062-81D2-6DD1EED75B6C}"/>
                </a:ext>
              </a:extLst>
            </p:cNvPr>
            <p:cNvSpPr txBox="1"/>
            <p:nvPr/>
          </p:nvSpPr>
          <p:spPr>
            <a:xfrm>
              <a:off x="2683782" y="3096834"/>
              <a:ext cx="1398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Server</a:t>
              </a:r>
              <a:endParaRPr lang="de-DE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004252-2D71-4EF9-803E-687AB94F01F0}"/>
                </a:ext>
              </a:extLst>
            </p:cNvPr>
            <p:cNvSpPr/>
            <p:nvPr/>
          </p:nvSpPr>
          <p:spPr>
            <a:xfrm>
              <a:off x="1221699" y="2546802"/>
              <a:ext cx="1385798" cy="460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7EF4F0-9BAD-4E7D-B86A-5B591B9B38A6}"/>
                </a:ext>
              </a:extLst>
            </p:cNvPr>
            <p:cNvSpPr/>
            <p:nvPr/>
          </p:nvSpPr>
          <p:spPr>
            <a:xfrm>
              <a:off x="1221698" y="3059553"/>
              <a:ext cx="1386005" cy="460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827CC4-BB66-4387-BE79-A225121659FC}"/>
                </a:ext>
              </a:extLst>
            </p:cNvPr>
            <p:cNvSpPr/>
            <p:nvPr/>
          </p:nvSpPr>
          <p:spPr>
            <a:xfrm>
              <a:off x="1221493" y="3561048"/>
              <a:ext cx="1386004" cy="460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151830-0892-4C92-B98C-49AB42C891F1}"/>
                </a:ext>
              </a:extLst>
            </p:cNvPr>
            <p:cNvSpPr txBox="1"/>
            <p:nvPr/>
          </p:nvSpPr>
          <p:spPr>
            <a:xfrm>
              <a:off x="1182261" y="2592156"/>
              <a:ext cx="1460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WASM Gen.</a:t>
              </a:r>
              <a:endParaRPr lang="de-DE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2E9EEE-B264-4A59-9DD7-A3C1AA60EF22}"/>
                </a:ext>
              </a:extLst>
            </p:cNvPr>
            <p:cNvSpPr txBox="1"/>
            <p:nvPr/>
          </p:nvSpPr>
          <p:spPr>
            <a:xfrm>
              <a:off x="1237308" y="3112715"/>
              <a:ext cx="1351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Testing tool</a:t>
              </a:r>
              <a:endParaRPr lang="de-DE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1B341D-1E2D-4E73-AB6F-4D7E5A6EAADE}"/>
                </a:ext>
              </a:extLst>
            </p:cNvPr>
            <p:cNvSpPr txBox="1"/>
            <p:nvPr/>
          </p:nvSpPr>
          <p:spPr>
            <a:xfrm>
              <a:off x="1314466" y="3600701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SVG Gen.</a:t>
              </a:r>
              <a:endParaRPr lang="de-DE" dirty="0"/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EFE4AAA-5C50-4EBA-9557-4557D65D7EE8}"/>
              </a:ext>
            </a:extLst>
          </p:cNvPr>
          <p:cNvSpPr/>
          <p:nvPr/>
        </p:nvSpPr>
        <p:spPr>
          <a:xfrm>
            <a:off x="4140957" y="2546802"/>
            <a:ext cx="1055825" cy="27799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824B4D1-6192-470D-AC01-5C40C0BEAF59}"/>
              </a:ext>
            </a:extLst>
          </p:cNvPr>
          <p:cNvSpPr/>
          <p:nvPr/>
        </p:nvSpPr>
        <p:spPr>
          <a:xfrm rot="10800000">
            <a:off x="4129596" y="3743090"/>
            <a:ext cx="1055825" cy="27799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4C7B9A-A984-4CC2-80EB-B85DAF123C4E}"/>
              </a:ext>
            </a:extLst>
          </p:cNvPr>
          <p:cNvSpPr txBox="1"/>
          <p:nvPr/>
        </p:nvSpPr>
        <p:spPr>
          <a:xfrm>
            <a:off x="4262347" y="336908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de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AC1903-BE9F-4B77-8FF2-9C27605456D2}"/>
              </a:ext>
            </a:extLst>
          </p:cNvPr>
          <p:cNvSpPr txBox="1"/>
          <p:nvPr/>
        </p:nvSpPr>
        <p:spPr>
          <a:xfrm>
            <a:off x="4042963" y="21774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  <a:endParaRPr lang="de-D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3FA25-80A0-4D9D-A00E-AFC2D47BE0E0}"/>
              </a:ext>
            </a:extLst>
          </p:cNvPr>
          <p:cNvSpPr txBox="1"/>
          <p:nvPr/>
        </p:nvSpPr>
        <p:spPr>
          <a:xfrm>
            <a:off x="1615728" y="165094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Back-end</a:t>
            </a:r>
            <a:endParaRPr lang="de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5CC132-FA5D-4086-B2C1-804A17B890A8}"/>
              </a:ext>
            </a:extLst>
          </p:cNvPr>
          <p:cNvSpPr txBox="1"/>
          <p:nvPr/>
        </p:nvSpPr>
        <p:spPr>
          <a:xfrm>
            <a:off x="6417409" y="16509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Front-end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7D3AB-3697-45C0-AAAA-960610FEB124}"/>
              </a:ext>
            </a:extLst>
          </p:cNvPr>
          <p:cNvSpPr/>
          <p:nvPr/>
        </p:nvSpPr>
        <p:spPr>
          <a:xfrm>
            <a:off x="7380282" y="2448329"/>
            <a:ext cx="1066094" cy="5549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38FB7C-4E46-426B-9C97-2A9E273BD26C}"/>
              </a:ext>
            </a:extLst>
          </p:cNvPr>
          <p:cNvSpPr txBox="1"/>
          <p:nvPr/>
        </p:nvSpPr>
        <p:spPr>
          <a:xfrm>
            <a:off x="7340190" y="253880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visual.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962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Toolchain</a:t>
            </a:r>
            <a:r>
              <a:rPr lang="de-DE" dirty="0"/>
              <a:t> </a:t>
            </a:r>
            <a:r>
              <a:rPr lang="en-US" dirty="0"/>
              <a:t>–</a:t>
            </a:r>
            <a:r>
              <a:rPr lang="de-DE" dirty="0"/>
              <a:t> </a:t>
            </a:r>
            <a:r>
              <a:rPr lang="de-DE" dirty="0" err="1"/>
              <a:t>Typical</a:t>
            </a:r>
            <a:r>
              <a:rPr lang="de-DE" dirty="0"/>
              <a:t> Workflow	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1413811" y="1867568"/>
            <a:ext cx="1244600" cy="425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de-DE" sz="1800" u="sng" dirty="0"/>
              <a:t>:User</a:t>
            </a:r>
            <a:endParaRPr lang="en-US" altLang="de-DE" sz="1800" dirty="0"/>
          </a:p>
        </p:txBody>
      </p:sp>
      <p:sp>
        <p:nvSpPr>
          <p:cNvPr id="41988" name="Line 5"/>
          <p:cNvSpPr>
            <a:spLocks noChangeShapeType="1"/>
          </p:cNvSpPr>
          <p:nvPr/>
        </p:nvSpPr>
        <p:spPr bwMode="auto">
          <a:xfrm flipH="1">
            <a:off x="2016077" y="2293018"/>
            <a:ext cx="7333" cy="375911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1989" name="Line 6"/>
          <p:cNvSpPr>
            <a:spLocks noChangeShapeType="1"/>
          </p:cNvSpPr>
          <p:nvPr/>
        </p:nvSpPr>
        <p:spPr bwMode="auto">
          <a:xfrm>
            <a:off x="4411010" y="2293018"/>
            <a:ext cx="17615" cy="383319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1990" name="Line 7"/>
          <p:cNvSpPr>
            <a:spLocks noChangeShapeType="1"/>
          </p:cNvSpPr>
          <p:nvPr/>
        </p:nvSpPr>
        <p:spPr bwMode="auto">
          <a:xfrm>
            <a:off x="2023411" y="2737518"/>
            <a:ext cx="238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1991" name="Text Box 8"/>
          <p:cNvSpPr txBox="1">
            <a:spLocks noChangeArrowheads="1"/>
          </p:cNvSpPr>
          <p:nvPr/>
        </p:nvSpPr>
        <p:spPr bwMode="auto">
          <a:xfrm>
            <a:off x="2506859" y="2427956"/>
            <a:ext cx="12698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Select tutorial</a:t>
            </a:r>
          </a:p>
        </p:txBody>
      </p:sp>
      <p:sp>
        <p:nvSpPr>
          <p:cNvPr id="41992" name="Rectangle 9"/>
          <p:cNvSpPr>
            <a:spLocks noChangeArrowheads="1"/>
          </p:cNvSpPr>
          <p:nvPr/>
        </p:nvSpPr>
        <p:spPr bwMode="auto">
          <a:xfrm>
            <a:off x="3664886" y="1867568"/>
            <a:ext cx="1462088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de-DE" sz="1800" u="sng" dirty="0"/>
              <a:t>:Front-End</a:t>
            </a:r>
          </a:p>
        </p:txBody>
      </p:sp>
      <p:sp>
        <p:nvSpPr>
          <p:cNvPr id="41993" name="Line 10"/>
          <p:cNvSpPr>
            <a:spLocks noChangeShapeType="1"/>
          </p:cNvSpPr>
          <p:nvPr/>
        </p:nvSpPr>
        <p:spPr bwMode="auto">
          <a:xfrm>
            <a:off x="2021920" y="3732396"/>
            <a:ext cx="238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1994" name="Text Box 11"/>
          <p:cNvSpPr txBox="1">
            <a:spLocks noChangeArrowheads="1"/>
          </p:cNvSpPr>
          <p:nvPr/>
        </p:nvSpPr>
        <p:spPr bwMode="auto">
          <a:xfrm>
            <a:off x="2513401" y="3026344"/>
            <a:ext cx="122020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Show tutorial</a:t>
            </a:r>
          </a:p>
        </p:txBody>
      </p:sp>
      <p:sp>
        <p:nvSpPr>
          <p:cNvPr id="41995" name="Line 12"/>
          <p:cNvSpPr>
            <a:spLocks noChangeShapeType="1"/>
          </p:cNvSpPr>
          <p:nvPr/>
        </p:nvSpPr>
        <p:spPr bwMode="auto">
          <a:xfrm flipV="1">
            <a:off x="2056612" y="5507301"/>
            <a:ext cx="2351415" cy="61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1996" name="Text Box 13"/>
          <p:cNvSpPr txBox="1">
            <a:spLocks noChangeArrowheads="1"/>
          </p:cNvSpPr>
          <p:nvPr/>
        </p:nvSpPr>
        <p:spPr bwMode="auto">
          <a:xfrm>
            <a:off x="2335503" y="5610241"/>
            <a:ext cx="157600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Visual verification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4D5F932F-F15B-43D8-8540-0CC3A6F54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567" y="1875689"/>
            <a:ext cx="1462088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de-DE" sz="1800" u="sng" dirty="0"/>
              <a:t>:Back-End</a:t>
            </a:r>
          </a:p>
        </p:txBody>
      </p:sp>
      <p:sp>
        <p:nvSpPr>
          <p:cNvPr id="25" name="Line 6">
            <a:extLst>
              <a:ext uri="{FF2B5EF4-FFF2-40B4-BE49-F238E27FC236}">
                <a16:creationId xmlns:a16="http://schemas.microsoft.com/office/drawing/2014/main" id="{CDB086D9-D35F-4B21-A32B-C4AE86EBD2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41478" y="2332890"/>
            <a:ext cx="10773" cy="379332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Text Box 13">
            <a:extLst>
              <a:ext uri="{FF2B5EF4-FFF2-40B4-BE49-F238E27FC236}">
                <a16:creationId xmlns:a16="http://schemas.microsoft.com/office/drawing/2014/main" id="{1A5A87FA-04A6-4776-B0C8-A36EA2569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231" y="3424619"/>
            <a:ext cx="8418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Compile</a:t>
            </a:r>
          </a:p>
        </p:txBody>
      </p:sp>
      <p:sp>
        <p:nvSpPr>
          <p:cNvPr id="28" name="Line 12">
            <a:extLst>
              <a:ext uri="{FF2B5EF4-FFF2-40B4-BE49-F238E27FC236}">
                <a16:creationId xmlns:a16="http://schemas.microsoft.com/office/drawing/2014/main" id="{22CB9035-AA3F-4597-A4BB-16D4FAE45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3878" y="3834633"/>
            <a:ext cx="238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29" name="Line 12">
            <a:extLst>
              <a:ext uri="{FF2B5EF4-FFF2-40B4-BE49-F238E27FC236}">
                <a16:creationId xmlns:a16="http://schemas.microsoft.com/office/drawing/2014/main" id="{A497D064-B854-4D20-BEF0-3B4C8341E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9559" y="2890411"/>
            <a:ext cx="238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38E30721-739A-42C8-BE12-D5EEA51D4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5278" y="2582634"/>
            <a:ext cx="12490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Request data</a:t>
            </a:r>
          </a:p>
        </p:txBody>
      </p:sp>
      <p:sp>
        <p:nvSpPr>
          <p:cNvPr id="33" name="Text Box 8">
            <a:extLst>
              <a:ext uri="{FF2B5EF4-FFF2-40B4-BE49-F238E27FC236}">
                <a16:creationId xmlns:a16="http://schemas.microsoft.com/office/drawing/2014/main" id="{F29FE596-A93C-49EB-A1FF-24369A8B9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0201" y="2915187"/>
            <a:ext cx="11192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Return data</a:t>
            </a:r>
          </a:p>
        </p:txBody>
      </p:sp>
      <p:sp>
        <p:nvSpPr>
          <p:cNvPr id="34" name="Line 1091">
            <a:extLst>
              <a:ext uri="{FF2B5EF4-FFF2-40B4-BE49-F238E27FC236}">
                <a16:creationId xmlns:a16="http://schemas.microsoft.com/office/drawing/2014/main" id="{FB6607D8-701B-48EE-8146-0A91C3719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6927" y="3222964"/>
            <a:ext cx="2384551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/>
          </a:ln>
        </p:spPr>
        <p:txBody>
          <a:bodyPr anchor="ctr"/>
          <a:lstStyle/>
          <a:p>
            <a:endParaRPr lang="de-DE"/>
          </a:p>
        </p:txBody>
      </p:sp>
      <p:sp>
        <p:nvSpPr>
          <p:cNvPr id="35" name="Line 1091">
            <a:extLst>
              <a:ext uri="{FF2B5EF4-FFF2-40B4-BE49-F238E27FC236}">
                <a16:creationId xmlns:a16="http://schemas.microsoft.com/office/drawing/2014/main" id="{E1569451-39B7-4B6B-B135-E579434B6A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4969" y="3324504"/>
            <a:ext cx="2384551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/>
          </a:ln>
        </p:spPr>
        <p:txBody>
          <a:bodyPr anchor="ctr"/>
          <a:lstStyle/>
          <a:p>
            <a:endParaRPr lang="de-DE"/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A88B3AD2-2A41-4D3C-AB7F-B42FB8344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8052" y="3541308"/>
            <a:ext cx="11400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Send model</a:t>
            </a:r>
          </a:p>
        </p:txBody>
      </p:sp>
      <p:sp>
        <p:nvSpPr>
          <p:cNvPr id="37" name="Line 1091">
            <a:extLst>
              <a:ext uri="{FF2B5EF4-FFF2-40B4-BE49-F238E27FC236}">
                <a16:creationId xmlns:a16="http://schemas.microsoft.com/office/drawing/2014/main" id="{B7511064-29C2-4626-B6A6-E5F651D4DE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3878" y="4240738"/>
            <a:ext cx="2384551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/>
          </a:ln>
        </p:spPr>
        <p:txBody>
          <a:bodyPr anchor="ctr"/>
          <a:lstStyle/>
          <a:p>
            <a:endParaRPr lang="de-DE"/>
          </a:p>
        </p:txBody>
      </p:sp>
      <p:sp>
        <p:nvSpPr>
          <p:cNvPr id="38" name="Text Box 8">
            <a:extLst>
              <a:ext uri="{FF2B5EF4-FFF2-40B4-BE49-F238E27FC236}">
                <a16:creationId xmlns:a16="http://schemas.microsoft.com/office/drawing/2014/main" id="{F3AFE7FD-F989-444D-81D5-3B8CD1E2A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175" y="3946660"/>
            <a:ext cx="20249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Return compiled model</a:t>
            </a:r>
          </a:p>
        </p:txBody>
      </p:sp>
      <p:sp>
        <p:nvSpPr>
          <p:cNvPr id="39" name="Line 1091">
            <a:extLst>
              <a:ext uri="{FF2B5EF4-FFF2-40B4-BE49-F238E27FC236}">
                <a16:creationId xmlns:a16="http://schemas.microsoft.com/office/drawing/2014/main" id="{FB092B60-A7ED-416A-BC9B-66B3A4F206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1332" y="4336343"/>
            <a:ext cx="2384551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/>
          </a:ln>
        </p:spPr>
        <p:txBody>
          <a:bodyPr anchor="ctr"/>
          <a:lstStyle/>
          <a:p>
            <a:endParaRPr lang="de-DE"/>
          </a:p>
        </p:txBody>
      </p:sp>
      <p:sp>
        <p:nvSpPr>
          <p:cNvPr id="40" name="Text Box 13">
            <a:extLst>
              <a:ext uri="{FF2B5EF4-FFF2-40B4-BE49-F238E27FC236}">
                <a16:creationId xmlns:a16="http://schemas.microsoft.com/office/drawing/2014/main" id="{B837C575-AADB-4441-A8F6-F80894435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3965" y="4045491"/>
            <a:ext cx="19159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Ready state simulator</a:t>
            </a:r>
          </a:p>
        </p:txBody>
      </p:sp>
      <p:sp>
        <p:nvSpPr>
          <p:cNvPr id="41" name="Line 12">
            <a:extLst>
              <a:ext uri="{FF2B5EF4-FFF2-40B4-BE49-F238E27FC236}">
                <a16:creationId xmlns:a16="http://schemas.microsoft.com/office/drawing/2014/main" id="{EBEE61D4-192E-432A-ACDD-213DE55A7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9807" y="4753288"/>
            <a:ext cx="238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Text Box 13">
            <a:extLst>
              <a:ext uri="{FF2B5EF4-FFF2-40B4-BE49-F238E27FC236}">
                <a16:creationId xmlns:a16="http://schemas.microsoft.com/office/drawing/2014/main" id="{78578729-097F-478D-BA2D-4A0A248C6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5948" y="4465642"/>
            <a:ext cx="1369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Run simulation</a:t>
            </a:r>
          </a:p>
        </p:txBody>
      </p:sp>
      <p:sp>
        <p:nvSpPr>
          <p:cNvPr id="43" name="Line 1091">
            <a:extLst>
              <a:ext uri="{FF2B5EF4-FFF2-40B4-BE49-F238E27FC236}">
                <a16:creationId xmlns:a16="http://schemas.microsoft.com/office/drawing/2014/main" id="{1A31A9AD-FA06-42ED-94B0-55CE3024BD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1331" y="5124847"/>
            <a:ext cx="2384551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/>
          </a:ln>
        </p:spPr>
        <p:txBody>
          <a:bodyPr anchor="ctr"/>
          <a:lstStyle/>
          <a:p>
            <a:endParaRPr lang="de-DE"/>
          </a:p>
        </p:txBody>
      </p:sp>
      <p:sp>
        <p:nvSpPr>
          <p:cNvPr id="44" name="Text Box 13">
            <a:extLst>
              <a:ext uri="{FF2B5EF4-FFF2-40B4-BE49-F238E27FC236}">
                <a16:creationId xmlns:a16="http://schemas.microsoft.com/office/drawing/2014/main" id="{9AB954ED-FB32-4148-AA51-DDABA51C3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19" y="4845007"/>
            <a:ext cx="175554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Visualize simulation</a:t>
            </a:r>
          </a:p>
        </p:txBody>
      </p:sp>
      <p:sp>
        <p:nvSpPr>
          <p:cNvPr id="45" name="Text Box 13">
            <a:extLst>
              <a:ext uri="{FF2B5EF4-FFF2-40B4-BE49-F238E27FC236}">
                <a16:creationId xmlns:a16="http://schemas.microsoft.com/office/drawing/2014/main" id="{07C9905E-EA58-4186-A96A-7107D3AD2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525" y="5267839"/>
            <a:ext cx="11801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de-DE" sz="1400" dirty="0"/>
              <a:t>Check result</a:t>
            </a:r>
          </a:p>
        </p:txBody>
      </p:sp>
      <p:sp>
        <p:nvSpPr>
          <p:cNvPr id="46" name="Line 1091">
            <a:extLst>
              <a:ext uri="{FF2B5EF4-FFF2-40B4-BE49-F238E27FC236}">
                <a16:creationId xmlns:a16="http://schemas.microsoft.com/office/drawing/2014/main" id="{F0040431-1ECB-4559-843F-86FECE09B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0427" y="5884460"/>
            <a:ext cx="2405456" cy="617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/>
          </a:ln>
        </p:spPr>
        <p:txBody>
          <a:bodyPr anchor="ctr"/>
          <a:lstStyle/>
          <a:p>
            <a:endParaRPr lang="de-DE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DBF8E3B6-CCF5-4649-A141-E58BECA8C04A}"/>
              </a:ext>
            </a:extLst>
          </p:cNvPr>
          <p:cNvSpPr/>
          <p:nvPr/>
        </p:nvSpPr>
        <p:spPr>
          <a:xfrm>
            <a:off x="8507911" y="1293739"/>
            <a:ext cx="550912" cy="342267"/>
          </a:xfrm>
          <a:prstGeom prst="snip1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793CD-B2D5-4142-8434-907E8155979F}"/>
              </a:ext>
            </a:extLst>
          </p:cNvPr>
          <p:cNvSpPr txBox="1"/>
          <p:nvPr/>
        </p:nvSpPr>
        <p:spPr>
          <a:xfrm>
            <a:off x="8530733" y="127191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331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313C-AC57-4DD3-8598-89F8A035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Toolchain –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4988-687E-4216-BCB3-42322D74C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Compilation Step</a:t>
            </a:r>
          </a:p>
          <a:p>
            <a:pPr marL="0" indent="0">
              <a:buNone/>
            </a:pPr>
            <a:endParaRPr lang="en-US" dirty="0"/>
          </a:p>
          <a:p>
            <a:pPr marL="85725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Read files from IDE, pack and send to the server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Extract incoming files and process them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Pack compiled model and send it back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Extract the compiled model and initialize the simulator with compiled controller</a:t>
            </a:r>
          </a:p>
          <a:p>
            <a:pPr marL="40005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8B762BDD-742D-4E7C-B9E1-3D97521D5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0435" y="2846851"/>
            <a:ext cx="718457" cy="7184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3681157-79D6-4C71-A293-CF8D1817C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4944" y="1446853"/>
            <a:ext cx="761054" cy="7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9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85B1-E6F1-449E-881E-A3041D5E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Toolchain –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A750-9912-416E-9039-6E3ED99F0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Cross-platform java implementation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Based on the Jetty web server</a:t>
            </a:r>
          </a:p>
          <a:p>
            <a:pPr>
              <a:lnSpc>
                <a:spcPct val="150000"/>
              </a:lnSpc>
            </a:pPr>
            <a:r>
              <a:rPr lang="en-US" dirty="0"/>
              <a:t>Support pack/unpack of incoming/outgoing files</a:t>
            </a:r>
          </a:p>
          <a:p>
            <a:pPr>
              <a:lnSpc>
                <a:spcPct val="150000"/>
              </a:lnSpc>
            </a:pPr>
            <a:r>
              <a:rPr lang="en-US" dirty="0"/>
              <a:t>Easy to add new app to supply model’s files</a:t>
            </a:r>
          </a:p>
          <a:p>
            <a:pPr>
              <a:lnSpc>
                <a:spcPct val="150000"/>
              </a:lnSpc>
            </a:pPr>
            <a:r>
              <a:rPr lang="en-US" dirty="0"/>
              <a:t>Error handling support</a:t>
            </a:r>
          </a:p>
          <a:p>
            <a:pPr>
              <a:lnSpc>
                <a:spcPct val="150000"/>
              </a:lnSpc>
            </a:pPr>
            <a:r>
              <a:rPr lang="en-US" dirty="0"/>
              <a:t>Garbage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70C0E-36C3-4F27-8A4D-685E1C4D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21" y="4267066"/>
            <a:ext cx="5022379" cy="19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4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391F9B-8C47-45B2-B06E-F326955D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24" y="2892981"/>
            <a:ext cx="3143346" cy="20440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CEF18-8E7F-4F0E-B27E-CDDE44B4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Toolchain – 3D </a:t>
            </a:r>
            <a:r>
              <a:rPr lang="en-US" dirty="0" err="1"/>
              <a:t>Visualisation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A475D-0C7E-4804-809C-8B5528CE9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Based on </a:t>
            </a:r>
            <a:r>
              <a:rPr lang="en-US" dirty="0" err="1"/>
              <a:t>ThreeJS</a:t>
            </a:r>
            <a:r>
              <a:rPr lang="en-US" dirty="0"/>
              <a:t> framework</a:t>
            </a:r>
          </a:p>
          <a:p>
            <a:pPr>
              <a:lnSpc>
                <a:spcPct val="150000"/>
              </a:lnSpc>
            </a:pPr>
            <a:r>
              <a:rPr lang="en-US" dirty="0"/>
              <a:t>Load different types of 3D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Smooth execution using WebGL</a:t>
            </a:r>
          </a:p>
          <a:p>
            <a:pPr>
              <a:lnSpc>
                <a:spcPct val="150000"/>
              </a:lnSpc>
            </a:pPr>
            <a:r>
              <a:rPr lang="en-US" dirty="0"/>
              <a:t>Gamification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5CC66E-2291-4E00-9736-0ECA8EA3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32" y="3680317"/>
            <a:ext cx="2864418" cy="232619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8D064-731D-46F9-AC9E-0402B897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699" y="4341164"/>
            <a:ext cx="2257425" cy="19335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828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8905-DDF1-4F31-BA6C-C3961438B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70" y="230400"/>
            <a:ext cx="7560430" cy="838800"/>
          </a:xfrm>
        </p:spPr>
        <p:txBody>
          <a:bodyPr/>
          <a:lstStyle/>
          <a:p>
            <a:r>
              <a:rPr lang="en-US" dirty="0"/>
              <a:t>Toolchain – Trajectory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DBF1E-ACBB-4D3A-B653-322E167F1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Build a trajectory using simulation log</a:t>
            </a:r>
          </a:p>
          <a:p>
            <a:pPr>
              <a:lnSpc>
                <a:spcPct val="150000"/>
              </a:lnSpc>
            </a:pPr>
            <a:r>
              <a:rPr lang="en-US" dirty="0"/>
              <a:t>Visual results comparison</a:t>
            </a:r>
          </a:p>
          <a:p>
            <a:pPr>
              <a:lnSpc>
                <a:spcPct val="150000"/>
              </a:lnSpc>
            </a:pPr>
            <a:r>
              <a:rPr lang="en-US" dirty="0"/>
              <a:t>Compare a trajectory deviation from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FD2C4-9EB6-4D6B-A493-CB41835F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56" y="3625795"/>
            <a:ext cx="5972229" cy="25914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BED47-D068-498B-B55C-25A35CED29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24643" y="3331971"/>
            <a:ext cx="5356157" cy="23241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566820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62000" eaLnBrk="1" hangingPunct="1"/>
            <a:endParaRPr lang="de-DE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3DA52E44-3578-4C36-81F9-CCC0FE061789}"/>
              </a:ext>
            </a:extLst>
          </p:cNvPr>
          <p:cNvSpPr txBox="1">
            <a:spLocks/>
          </p:cNvSpPr>
          <p:nvPr/>
        </p:nvSpPr>
        <p:spPr>
          <a:xfrm>
            <a:off x="763200" y="1296000"/>
            <a:ext cx="8229600" cy="5422151"/>
          </a:xfrm>
          <a:prstGeom prst="rect">
            <a:avLst/>
          </a:prstGeom>
        </p:spPr>
        <p:txBody>
          <a:bodyPr anchor="ctr" anchorCtr="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Thank You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176998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4DF8-A5A2-40FB-BB49-B96A25AE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00AD3-090D-46A2-AB7A-B54F9E176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Each tutorial consist of six components: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Description</a:t>
            </a:r>
          </a:p>
          <a:p>
            <a:pPr>
              <a:lnSpc>
                <a:spcPct val="150000"/>
              </a:lnSpc>
            </a:pPr>
            <a:r>
              <a:rPr lang="en-US" dirty="0"/>
              <a:t>Solution’s description</a:t>
            </a:r>
          </a:p>
          <a:p>
            <a:pPr>
              <a:lnSpc>
                <a:spcPct val="150000"/>
              </a:lnSpc>
            </a:pPr>
            <a:r>
              <a:rPr lang="en-US" dirty="0"/>
              <a:t>Solution’s controller</a:t>
            </a:r>
          </a:p>
          <a:p>
            <a:pPr>
              <a:lnSpc>
                <a:spcPct val="150000"/>
              </a:lnSpc>
            </a:pPr>
            <a:r>
              <a:rPr lang="en-US" dirty="0"/>
              <a:t>Precompiled controller</a:t>
            </a:r>
          </a:p>
          <a:p>
            <a:pPr>
              <a:lnSpc>
                <a:spcPct val="150000"/>
              </a:lnSpc>
            </a:pPr>
            <a:r>
              <a:rPr lang="en-US" dirty="0"/>
              <a:t>Sample trajectory</a:t>
            </a:r>
          </a:p>
          <a:p>
            <a:pPr>
              <a:lnSpc>
                <a:spcPct val="150000"/>
              </a:lnSpc>
            </a:pPr>
            <a:r>
              <a:rPr lang="en-US" dirty="0"/>
              <a:t>Configuration</a:t>
            </a: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06287-EF02-4FD2-8FED-FD60C3B79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04" y="1534983"/>
            <a:ext cx="2561096" cy="272089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BAE3D10D-0989-4B54-803C-7DBAD310D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76922" y="2538904"/>
            <a:ext cx="2544312" cy="21852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4662D-7E58-47E8-809A-067E95E6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014" y="2987273"/>
            <a:ext cx="1592341" cy="282045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FE9397-46F4-4B3B-B87E-174882D59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761" y="4702235"/>
            <a:ext cx="3207415" cy="139207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92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62000" eaLnBrk="1" hangingPunct="1"/>
            <a:r>
              <a:rPr lang="de-DE" dirty="0"/>
              <a:t>Agenda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1635125" y="3889783"/>
            <a:ext cx="6680200" cy="500063"/>
            <a:chOff x="748" y="3668"/>
            <a:chExt cx="4208" cy="315"/>
          </a:xfrm>
        </p:grpSpPr>
        <p:sp>
          <p:nvSpPr>
            <p:cNvPr id="10274" name="Rectangle 39"/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10275" name="Text Box 40"/>
            <p:cNvSpPr txBox="1">
              <a:spLocks noChangeArrowheads="1"/>
            </p:cNvSpPr>
            <p:nvPr/>
          </p:nvSpPr>
          <p:spPr bwMode="auto">
            <a:xfrm>
              <a:off x="1379" y="3709"/>
              <a:ext cx="10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Requirements</a:t>
              </a:r>
            </a:p>
          </p:txBody>
        </p:sp>
        <p:sp>
          <p:nvSpPr>
            <p:cNvPr id="10276" name="Rectangle 41"/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10277" name="Text Box 42"/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dirty="0"/>
                <a:t>3</a:t>
              </a:r>
              <a:r>
                <a:rPr lang="de-DE" sz="1800" dirty="0"/>
                <a:t>.</a:t>
              </a:r>
            </a:p>
          </p:txBody>
        </p:sp>
      </p:grp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1635125" y="4694646"/>
            <a:ext cx="6680200" cy="500062"/>
            <a:chOff x="748" y="3668"/>
            <a:chExt cx="4208" cy="315"/>
          </a:xfrm>
        </p:grpSpPr>
        <p:sp>
          <p:nvSpPr>
            <p:cNvPr id="10268" name="Rectangle 47"/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10269" name="Text Box 48"/>
            <p:cNvSpPr txBox="1">
              <a:spLocks noChangeArrowheads="1"/>
            </p:cNvSpPr>
            <p:nvPr/>
          </p:nvSpPr>
          <p:spPr bwMode="auto">
            <a:xfrm>
              <a:off x="1379" y="3709"/>
              <a:ext cx="73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/>
                <a:t>Toolchain</a:t>
              </a:r>
              <a:endParaRPr lang="de-DE" sz="1800" dirty="0"/>
            </a:p>
          </p:txBody>
        </p:sp>
        <p:sp>
          <p:nvSpPr>
            <p:cNvPr id="10270" name="Rectangle 49"/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10271" name="Text Box 50"/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sz="1800" dirty="0"/>
                <a:t>4.</a:t>
              </a:r>
            </a:p>
          </p:txBody>
        </p:sp>
      </p:grpSp>
      <p:grpSp>
        <p:nvGrpSpPr>
          <p:cNvPr id="11" name="Group 67"/>
          <p:cNvGrpSpPr>
            <a:grpSpLocks/>
          </p:cNvGrpSpPr>
          <p:nvPr/>
        </p:nvGrpSpPr>
        <p:grpSpPr bwMode="auto">
          <a:xfrm>
            <a:off x="1635125" y="3084921"/>
            <a:ext cx="6680200" cy="500062"/>
            <a:chOff x="748" y="3668"/>
            <a:chExt cx="4208" cy="315"/>
          </a:xfrm>
        </p:grpSpPr>
        <p:sp>
          <p:nvSpPr>
            <p:cNvPr id="10250" name="Rectangle 68"/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10251" name="Text Box 69"/>
            <p:cNvSpPr txBox="1">
              <a:spLocks noChangeArrowheads="1"/>
            </p:cNvSpPr>
            <p:nvPr/>
          </p:nvSpPr>
          <p:spPr bwMode="auto">
            <a:xfrm>
              <a:off x="1379" y="3709"/>
              <a:ext cx="99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Related Work</a:t>
              </a:r>
            </a:p>
          </p:txBody>
        </p:sp>
        <p:sp>
          <p:nvSpPr>
            <p:cNvPr id="10252" name="Rectangle 70"/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10253" name="Text Box 71"/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sz="1800" dirty="0"/>
                <a:t>2.</a:t>
              </a:r>
            </a:p>
          </p:txBody>
        </p:sp>
      </p:grpSp>
      <p:grpSp>
        <p:nvGrpSpPr>
          <p:cNvPr id="24" name="Group 67"/>
          <p:cNvGrpSpPr>
            <a:grpSpLocks/>
          </p:cNvGrpSpPr>
          <p:nvPr/>
        </p:nvGrpSpPr>
        <p:grpSpPr bwMode="auto">
          <a:xfrm>
            <a:off x="1635125" y="2319596"/>
            <a:ext cx="6680200" cy="500062"/>
            <a:chOff x="748" y="3668"/>
            <a:chExt cx="4208" cy="315"/>
          </a:xfrm>
        </p:grpSpPr>
        <p:sp>
          <p:nvSpPr>
            <p:cNvPr id="25" name="Rectangle 68"/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26" name="Text Box 69"/>
            <p:cNvSpPr txBox="1">
              <a:spLocks noChangeArrowheads="1"/>
            </p:cNvSpPr>
            <p:nvPr/>
          </p:nvSpPr>
          <p:spPr bwMode="auto">
            <a:xfrm>
              <a:off x="1379" y="3709"/>
              <a:ext cx="136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Live Demonstration</a:t>
              </a:r>
            </a:p>
          </p:txBody>
        </p:sp>
        <p:sp>
          <p:nvSpPr>
            <p:cNvPr id="27" name="Rectangle 70"/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28" name="Text Box 71"/>
            <p:cNvSpPr txBox="1">
              <a:spLocks noChangeArrowheads="1"/>
            </p:cNvSpPr>
            <p:nvPr/>
          </p:nvSpPr>
          <p:spPr bwMode="auto">
            <a:xfrm>
              <a:off x="797" y="3710"/>
              <a:ext cx="2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sz="1800"/>
                <a:t>1.</a:t>
              </a:r>
            </a:p>
          </p:txBody>
        </p:sp>
      </p:grpSp>
      <p:sp>
        <p:nvSpPr>
          <p:cNvPr id="29" name="AutoShape 72">
            <a:extLst>
              <a:ext uri="{FF2B5EF4-FFF2-40B4-BE49-F238E27FC236}">
                <a16:creationId xmlns:a16="http://schemas.microsoft.com/office/drawing/2014/main" id="{A91FF1D0-1D83-41C4-9246-2AA9CA9B5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" y="2379921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6728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475570" y="3528060"/>
            <a:ext cx="6147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3451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CB19-C069-4EA5-A4DD-1A496A5D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46A3C-5F1B-4D08-BF66-B67AD2CD9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Eleven tutorials were created for demonstration purposes</a:t>
            </a:r>
            <a:endParaRPr lang="de-DE" dirty="0"/>
          </a:p>
          <a:p>
            <a:r>
              <a:rPr lang="en-US" dirty="0"/>
              <a:t>Tutorials have increasing complexity</a:t>
            </a:r>
          </a:p>
          <a:p>
            <a:r>
              <a:rPr lang="en-US" dirty="0"/>
              <a:t>Detailed</a:t>
            </a:r>
            <a:r>
              <a:rPr lang="ru-RU" dirty="0"/>
              <a:t> </a:t>
            </a:r>
            <a:r>
              <a:rPr lang="en-US" dirty="0"/>
              <a:t>line solution explanation</a:t>
            </a:r>
          </a:p>
          <a:p>
            <a:r>
              <a:rPr lang="en-US" dirty="0"/>
              <a:t>Hints in task’s description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B80EA1-05B4-4FA0-A733-F615EB84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134" y="2981738"/>
            <a:ext cx="3222980" cy="3131033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3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42F41-9E9C-49C0-A205-5796851E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97" y="3429000"/>
            <a:ext cx="4033941" cy="266886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9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00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62000" eaLnBrk="1" hangingPunct="1"/>
            <a:r>
              <a:rPr lang="de-DE" dirty="0"/>
              <a:t>Agenda</a:t>
            </a:r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1635125" y="3800903"/>
            <a:ext cx="6680200" cy="500063"/>
            <a:chOff x="748" y="3668"/>
            <a:chExt cx="4208" cy="315"/>
          </a:xfrm>
        </p:grpSpPr>
        <p:sp>
          <p:nvSpPr>
            <p:cNvPr id="10274" name="Rectangle 39"/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10275" name="Text Box 40"/>
            <p:cNvSpPr txBox="1">
              <a:spLocks noChangeArrowheads="1"/>
            </p:cNvSpPr>
            <p:nvPr/>
          </p:nvSpPr>
          <p:spPr bwMode="auto">
            <a:xfrm>
              <a:off x="1379" y="3709"/>
              <a:ext cx="10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Requirements</a:t>
              </a:r>
            </a:p>
          </p:txBody>
        </p:sp>
        <p:sp>
          <p:nvSpPr>
            <p:cNvPr id="10276" name="Rectangle 41"/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10277" name="Text Box 42"/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sz="1800" dirty="0"/>
                <a:t>3.</a:t>
              </a:r>
            </a:p>
          </p:txBody>
        </p:sp>
      </p:grp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1635125" y="4605766"/>
            <a:ext cx="6680200" cy="500062"/>
            <a:chOff x="748" y="3668"/>
            <a:chExt cx="4208" cy="315"/>
          </a:xfrm>
        </p:grpSpPr>
        <p:sp>
          <p:nvSpPr>
            <p:cNvPr id="10268" name="Rectangle 47"/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10269" name="Text Box 48"/>
            <p:cNvSpPr txBox="1">
              <a:spLocks noChangeArrowheads="1"/>
            </p:cNvSpPr>
            <p:nvPr/>
          </p:nvSpPr>
          <p:spPr bwMode="auto">
            <a:xfrm>
              <a:off x="1379" y="3709"/>
              <a:ext cx="73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/>
                <a:t>Toolchain</a:t>
              </a:r>
              <a:endParaRPr lang="de-DE" sz="1800" dirty="0"/>
            </a:p>
          </p:txBody>
        </p:sp>
        <p:sp>
          <p:nvSpPr>
            <p:cNvPr id="10270" name="Rectangle 49"/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10271" name="Text Box 50"/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dirty="0"/>
                <a:t>4</a:t>
              </a:r>
              <a:r>
                <a:rPr lang="de-DE" sz="1800" dirty="0"/>
                <a:t>.</a:t>
              </a:r>
            </a:p>
          </p:txBody>
        </p:sp>
      </p:grpSp>
      <p:grpSp>
        <p:nvGrpSpPr>
          <p:cNvPr id="11" name="Group 67"/>
          <p:cNvGrpSpPr>
            <a:grpSpLocks/>
          </p:cNvGrpSpPr>
          <p:nvPr/>
        </p:nvGrpSpPr>
        <p:grpSpPr bwMode="auto">
          <a:xfrm>
            <a:off x="1635125" y="2996041"/>
            <a:ext cx="6680200" cy="500062"/>
            <a:chOff x="748" y="3668"/>
            <a:chExt cx="4208" cy="315"/>
          </a:xfrm>
        </p:grpSpPr>
        <p:sp>
          <p:nvSpPr>
            <p:cNvPr id="10250" name="Rectangle 68"/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10251" name="Text Box 69"/>
            <p:cNvSpPr txBox="1">
              <a:spLocks noChangeArrowheads="1"/>
            </p:cNvSpPr>
            <p:nvPr/>
          </p:nvSpPr>
          <p:spPr bwMode="auto">
            <a:xfrm>
              <a:off x="1379" y="3709"/>
              <a:ext cx="99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Related Work</a:t>
              </a:r>
            </a:p>
          </p:txBody>
        </p:sp>
        <p:sp>
          <p:nvSpPr>
            <p:cNvPr id="10252" name="Rectangle 70"/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10253" name="Text Box 71"/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dirty="0"/>
                <a:t>2</a:t>
              </a:r>
              <a:r>
                <a:rPr lang="de-DE" sz="1800" dirty="0"/>
                <a:t>.</a:t>
              </a:r>
            </a:p>
          </p:txBody>
        </p:sp>
      </p:grpSp>
      <p:sp>
        <p:nvSpPr>
          <p:cNvPr id="23" name="AutoShape 72">
            <a:extLst>
              <a:ext uri="{FF2B5EF4-FFF2-40B4-BE49-F238E27FC236}">
                <a16:creationId xmlns:a16="http://schemas.microsoft.com/office/drawing/2014/main" id="{A91FF1D0-1D83-41C4-9246-2AA9CA9B5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" y="3056366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" name="Group 67">
            <a:extLst>
              <a:ext uri="{FF2B5EF4-FFF2-40B4-BE49-F238E27FC236}">
                <a16:creationId xmlns:a16="http://schemas.microsoft.com/office/drawing/2014/main" id="{0C74E9B1-7246-497A-AFEC-2BDA2DE630B2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2228724"/>
            <a:ext cx="6680200" cy="500062"/>
            <a:chOff x="748" y="3668"/>
            <a:chExt cx="4208" cy="315"/>
          </a:xfrm>
        </p:grpSpPr>
        <p:sp>
          <p:nvSpPr>
            <p:cNvPr id="25" name="Rectangle 68">
              <a:extLst>
                <a:ext uri="{FF2B5EF4-FFF2-40B4-BE49-F238E27FC236}">
                  <a16:creationId xmlns:a16="http://schemas.microsoft.com/office/drawing/2014/main" id="{B0F722E4-6A04-42A1-8AF8-0C55A3B74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26" name="Text Box 69">
              <a:extLst>
                <a:ext uri="{FF2B5EF4-FFF2-40B4-BE49-F238E27FC236}">
                  <a16:creationId xmlns:a16="http://schemas.microsoft.com/office/drawing/2014/main" id="{B790F30F-B333-4960-97DF-3D72D84547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9" y="3709"/>
              <a:ext cx="136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Live Demonstration</a:t>
              </a:r>
            </a:p>
          </p:txBody>
        </p:sp>
        <p:sp>
          <p:nvSpPr>
            <p:cNvPr id="27" name="Rectangle 70">
              <a:extLst>
                <a:ext uri="{FF2B5EF4-FFF2-40B4-BE49-F238E27FC236}">
                  <a16:creationId xmlns:a16="http://schemas.microsoft.com/office/drawing/2014/main" id="{1610B901-6EA6-45DD-933F-5735DFCD1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28" name="Text Box 71">
              <a:extLst>
                <a:ext uri="{FF2B5EF4-FFF2-40B4-BE49-F238E27FC236}">
                  <a16:creationId xmlns:a16="http://schemas.microsoft.com/office/drawing/2014/main" id="{19DB1A18-F900-46FF-8A32-990DCD860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" y="3710"/>
              <a:ext cx="2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sz="1800"/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626251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Rechteck 3"/>
          <p:cNvSpPr/>
          <p:nvPr/>
        </p:nvSpPr>
        <p:spPr>
          <a:xfrm>
            <a:off x="1475570" y="3430666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Simulink</a:t>
            </a:r>
          </a:p>
        </p:txBody>
      </p:sp>
      <p:sp>
        <p:nvSpPr>
          <p:cNvPr id="7" name="Rechteck 6"/>
          <p:cNvSpPr/>
          <p:nvPr/>
        </p:nvSpPr>
        <p:spPr>
          <a:xfrm>
            <a:off x="5209305" y="407722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Rust</a:t>
            </a:r>
          </a:p>
        </p:txBody>
      </p:sp>
      <p:sp>
        <p:nvSpPr>
          <p:cNvPr id="9" name="Rechteck 8"/>
          <p:cNvSpPr/>
          <p:nvPr/>
        </p:nvSpPr>
        <p:spPr>
          <a:xfrm>
            <a:off x="4707510" y="618128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dirty="0"/>
              <a:t>Microsoft Z3 Prover</a:t>
            </a:r>
          </a:p>
        </p:txBody>
      </p:sp>
      <p:sp>
        <p:nvSpPr>
          <p:cNvPr id="12" name="Rechteck 11"/>
          <p:cNvSpPr/>
          <p:nvPr/>
        </p:nvSpPr>
        <p:spPr>
          <a:xfrm>
            <a:off x="789708" y="5996618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dirty="0"/>
              <a:t>Octave Online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1A22FB-B168-40E3-9EF9-BFF1408C4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70" y="1375534"/>
            <a:ext cx="2855013" cy="195138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11D1CD-2446-493A-B427-D9CF4D048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05" y="1367766"/>
            <a:ext cx="3424828" cy="270945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917E23-781F-4BB7-8EA9-11BEABD49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05" y="4574772"/>
            <a:ext cx="3920828" cy="160651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101840-0FBF-44D3-80D0-B62751765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8" y="3911067"/>
            <a:ext cx="2843105" cy="20355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39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Rechteck 3"/>
          <p:cNvSpPr/>
          <p:nvPr/>
        </p:nvSpPr>
        <p:spPr>
          <a:xfrm>
            <a:off x="598446" y="3732114"/>
            <a:ext cx="1680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dirty="0"/>
              <a:t>Wolfram Alpha</a:t>
            </a:r>
          </a:p>
        </p:txBody>
      </p:sp>
      <p:sp>
        <p:nvSpPr>
          <p:cNvPr id="7" name="Rechteck 6"/>
          <p:cNvSpPr/>
          <p:nvPr/>
        </p:nvSpPr>
        <p:spPr>
          <a:xfrm>
            <a:off x="4035847" y="3095084"/>
            <a:ext cx="2505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dirty="0"/>
              <a:t>TypeScript Playground</a:t>
            </a:r>
          </a:p>
        </p:txBody>
      </p:sp>
      <p:sp>
        <p:nvSpPr>
          <p:cNvPr id="9" name="Rechteck 8"/>
          <p:cNvSpPr/>
          <p:nvPr/>
        </p:nvSpPr>
        <p:spPr>
          <a:xfrm>
            <a:off x="598446" y="6168596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dirty="0"/>
              <a:t>Swift Playground</a:t>
            </a:r>
          </a:p>
        </p:txBody>
      </p:sp>
      <p:sp>
        <p:nvSpPr>
          <p:cNvPr id="12" name="Rechteck 11"/>
          <p:cNvSpPr/>
          <p:nvPr/>
        </p:nvSpPr>
        <p:spPr>
          <a:xfrm>
            <a:off x="4278410" y="6260384"/>
            <a:ext cx="1608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dirty="0"/>
              <a:t>EMA Tutorials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4BA627-AFA1-439F-BE06-C4C25CA6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1" y="1431388"/>
            <a:ext cx="3234817" cy="21905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B1A54B-3BBF-4F16-89C5-CC52BEEC6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47" y="1421980"/>
            <a:ext cx="5002631" cy="167027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9BDB0B-123B-4FA1-B64A-BECBEC5D8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3" y="4211628"/>
            <a:ext cx="2619700" cy="195696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5B595-E6A0-4257-A8D7-06CB09916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10" y="3573993"/>
            <a:ext cx="4540416" cy="26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9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62000" eaLnBrk="1" hangingPunct="1"/>
            <a:r>
              <a:rPr lang="de-DE" dirty="0"/>
              <a:t>Agenda</a:t>
            </a:r>
          </a:p>
        </p:txBody>
      </p:sp>
      <p:sp>
        <p:nvSpPr>
          <p:cNvPr id="10273" name="AutoShape 43"/>
          <p:cNvSpPr>
            <a:spLocks noChangeArrowheads="1"/>
          </p:cNvSpPr>
          <p:nvPr/>
        </p:nvSpPr>
        <p:spPr bwMode="auto">
          <a:xfrm>
            <a:off x="776288" y="3786724"/>
            <a:ext cx="457200" cy="381000"/>
          </a:xfrm>
          <a:prstGeom prst="right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9" name="Group 38">
            <a:extLst>
              <a:ext uri="{FF2B5EF4-FFF2-40B4-BE49-F238E27FC236}">
                <a16:creationId xmlns:a16="http://schemas.microsoft.com/office/drawing/2014/main" id="{EFDD8BC4-47D5-4853-BCF5-754D766E47B8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3732748"/>
            <a:ext cx="6680200" cy="500063"/>
            <a:chOff x="748" y="3668"/>
            <a:chExt cx="4208" cy="315"/>
          </a:xfrm>
        </p:grpSpPr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EF64B2B0-8AD7-4F15-9D56-1C932909D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51" name="Text Box 40">
              <a:extLst>
                <a:ext uri="{FF2B5EF4-FFF2-40B4-BE49-F238E27FC236}">
                  <a16:creationId xmlns:a16="http://schemas.microsoft.com/office/drawing/2014/main" id="{66868747-5085-4215-A9CF-3F5DE23DEC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9" y="3709"/>
              <a:ext cx="10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Requirements</a:t>
              </a:r>
            </a:p>
          </p:txBody>
        </p:sp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7F4FBC04-9F43-4097-A415-2E8C32DE6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53" name="Text Box 42">
              <a:extLst>
                <a:ext uri="{FF2B5EF4-FFF2-40B4-BE49-F238E27FC236}">
                  <a16:creationId xmlns:a16="http://schemas.microsoft.com/office/drawing/2014/main" id="{7CF181C2-F4A1-40B1-8FDF-9145F574C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sz="1800" dirty="0"/>
                <a:t>3.</a:t>
              </a:r>
            </a:p>
          </p:txBody>
        </p:sp>
      </p:grpSp>
      <p:grpSp>
        <p:nvGrpSpPr>
          <p:cNvPr id="54" name="Group 46">
            <a:extLst>
              <a:ext uri="{FF2B5EF4-FFF2-40B4-BE49-F238E27FC236}">
                <a16:creationId xmlns:a16="http://schemas.microsoft.com/office/drawing/2014/main" id="{BEA1ACCC-61B7-44F8-A4CB-22CEB343D7F3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4537611"/>
            <a:ext cx="6680200" cy="500062"/>
            <a:chOff x="748" y="3668"/>
            <a:chExt cx="4208" cy="315"/>
          </a:xfrm>
        </p:grpSpPr>
        <p:sp>
          <p:nvSpPr>
            <p:cNvPr id="55" name="Rectangle 47">
              <a:extLst>
                <a:ext uri="{FF2B5EF4-FFF2-40B4-BE49-F238E27FC236}">
                  <a16:creationId xmlns:a16="http://schemas.microsoft.com/office/drawing/2014/main" id="{FE483111-30D1-4197-8A9F-D79BD7133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56" name="Text Box 48">
              <a:extLst>
                <a:ext uri="{FF2B5EF4-FFF2-40B4-BE49-F238E27FC236}">
                  <a16:creationId xmlns:a16="http://schemas.microsoft.com/office/drawing/2014/main" id="{746731B5-F9F4-4EF3-8339-4E3AA3CAEC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9" y="3709"/>
              <a:ext cx="73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 dirty="0"/>
                <a:t>Toolchain</a:t>
              </a:r>
              <a:endParaRPr lang="de-DE" sz="1800" dirty="0"/>
            </a:p>
          </p:txBody>
        </p:sp>
        <p:sp>
          <p:nvSpPr>
            <p:cNvPr id="57" name="Rectangle 49">
              <a:extLst>
                <a:ext uri="{FF2B5EF4-FFF2-40B4-BE49-F238E27FC236}">
                  <a16:creationId xmlns:a16="http://schemas.microsoft.com/office/drawing/2014/main" id="{B2C1F4D8-03A6-44FF-8E60-23151F20E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58" name="Text Box 50">
              <a:extLst>
                <a:ext uri="{FF2B5EF4-FFF2-40B4-BE49-F238E27FC236}">
                  <a16:creationId xmlns:a16="http://schemas.microsoft.com/office/drawing/2014/main" id="{D03A46C7-4936-4487-8502-5F4138EF8D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dirty="0"/>
                <a:t>4</a:t>
              </a:r>
              <a:r>
                <a:rPr lang="de-DE" sz="1800" dirty="0"/>
                <a:t>.</a:t>
              </a:r>
            </a:p>
          </p:txBody>
        </p:sp>
      </p:grpSp>
      <p:grpSp>
        <p:nvGrpSpPr>
          <p:cNvPr id="64" name="Group 67">
            <a:extLst>
              <a:ext uri="{FF2B5EF4-FFF2-40B4-BE49-F238E27FC236}">
                <a16:creationId xmlns:a16="http://schemas.microsoft.com/office/drawing/2014/main" id="{FE5CBBFC-144F-492A-AB08-4CC8F6D1F3EC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2927886"/>
            <a:ext cx="6680200" cy="500062"/>
            <a:chOff x="748" y="3668"/>
            <a:chExt cx="4208" cy="315"/>
          </a:xfrm>
        </p:grpSpPr>
        <p:sp>
          <p:nvSpPr>
            <p:cNvPr id="65" name="Rectangle 68">
              <a:extLst>
                <a:ext uri="{FF2B5EF4-FFF2-40B4-BE49-F238E27FC236}">
                  <a16:creationId xmlns:a16="http://schemas.microsoft.com/office/drawing/2014/main" id="{77D3AC6A-9ECD-479F-879B-457D6C8BE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66" name="Text Box 69">
              <a:extLst>
                <a:ext uri="{FF2B5EF4-FFF2-40B4-BE49-F238E27FC236}">
                  <a16:creationId xmlns:a16="http://schemas.microsoft.com/office/drawing/2014/main" id="{1D8774C6-D8CD-46C0-9336-9D04A8AC0A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9" y="3709"/>
              <a:ext cx="99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Related Work</a:t>
              </a:r>
            </a:p>
          </p:txBody>
        </p:sp>
        <p:sp>
          <p:nvSpPr>
            <p:cNvPr id="67" name="Rectangle 70">
              <a:extLst>
                <a:ext uri="{FF2B5EF4-FFF2-40B4-BE49-F238E27FC236}">
                  <a16:creationId xmlns:a16="http://schemas.microsoft.com/office/drawing/2014/main" id="{33CD9525-636A-4DCB-BD96-D5BC9A5B8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68" name="Text Box 71">
              <a:extLst>
                <a:ext uri="{FF2B5EF4-FFF2-40B4-BE49-F238E27FC236}">
                  <a16:creationId xmlns:a16="http://schemas.microsoft.com/office/drawing/2014/main" id="{9223F2C0-29CA-4A2B-AB46-63627D86B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" y="3709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dirty="0"/>
                <a:t>2</a:t>
              </a:r>
              <a:r>
                <a:rPr lang="de-DE" sz="1800" dirty="0"/>
                <a:t>.</a:t>
              </a:r>
            </a:p>
          </p:txBody>
        </p:sp>
      </p:grpSp>
      <p:grpSp>
        <p:nvGrpSpPr>
          <p:cNvPr id="69" name="Group 67">
            <a:extLst>
              <a:ext uri="{FF2B5EF4-FFF2-40B4-BE49-F238E27FC236}">
                <a16:creationId xmlns:a16="http://schemas.microsoft.com/office/drawing/2014/main" id="{E613FEF3-F95B-452B-8673-58B98F6E4F79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2160569"/>
            <a:ext cx="6680200" cy="500062"/>
            <a:chOff x="748" y="3668"/>
            <a:chExt cx="4208" cy="315"/>
          </a:xfrm>
        </p:grpSpPr>
        <p:sp>
          <p:nvSpPr>
            <p:cNvPr id="70" name="Rectangle 68">
              <a:extLst>
                <a:ext uri="{FF2B5EF4-FFF2-40B4-BE49-F238E27FC236}">
                  <a16:creationId xmlns:a16="http://schemas.microsoft.com/office/drawing/2014/main" id="{3B7DBB7A-D5C3-4EBE-8BFB-DA20941BB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" y="3668"/>
              <a:ext cx="365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eaLnBrk="0" hangingPunct="0"/>
              <a:endParaRPr lang="en-GB" sz="1800" b="1"/>
            </a:p>
          </p:txBody>
        </p:sp>
        <p:sp>
          <p:nvSpPr>
            <p:cNvPr id="71" name="Text Box 69">
              <a:extLst>
                <a:ext uri="{FF2B5EF4-FFF2-40B4-BE49-F238E27FC236}">
                  <a16:creationId xmlns:a16="http://schemas.microsoft.com/office/drawing/2014/main" id="{5B6809A9-DE16-434D-B2B9-A8A08914E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9" y="3709"/>
              <a:ext cx="136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de-DE" sz="1800" dirty="0"/>
                <a:t>Live Demonstration</a:t>
              </a:r>
            </a:p>
          </p:txBody>
        </p:sp>
        <p:sp>
          <p:nvSpPr>
            <p:cNvPr id="72" name="Rectangle 70">
              <a:extLst>
                <a:ext uri="{FF2B5EF4-FFF2-40B4-BE49-F238E27FC236}">
                  <a16:creationId xmlns:a16="http://schemas.microsoft.com/office/drawing/2014/main" id="{0AC3558A-18F0-4FAC-8D8B-10A4BC743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68"/>
              <a:ext cx="335" cy="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8000" anchor="ctr"/>
            <a:lstStyle/>
            <a:p>
              <a:pPr algn="ctr" eaLnBrk="0" hangingPunct="0"/>
              <a:endParaRPr lang="en-GB" sz="1800" b="1"/>
            </a:p>
          </p:txBody>
        </p:sp>
        <p:sp>
          <p:nvSpPr>
            <p:cNvPr id="73" name="Text Box 71">
              <a:extLst>
                <a:ext uri="{FF2B5EF4-FFF2-40B4-BE49-F238E27FC236}">
                  <a16:creationId xmlns:a16="http://schemas.microsoft.com/office/drawing/2014/main" id="{B5839D19-66CD-4763-88E3-D1FB419BA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" y="3710"/>
              <a:ext cx="2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de-DE" sz="1800"/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17308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raphic 1041" descr="Brain in head">
            <a:extLst>
              <a:ext uri="{FF2B5EF4-FFF2-40B4-BE49-F238E27FC236}">
                <a16:creationId xmlns:a16="http://schemas.microsoft.com/office/drawing/2014/main" id="{138F6DE6-1FC0-4A7E-A2D8-F3846F405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9070" y="2357421"/>
            <a:ext cx="479495" cy="4794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230186-879B-4608-BA6B-DCEEBCD9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A3764-C915-40F5-B077-8EFE8E60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3D</a:t>
            </a:r>
            <a:r>
              <a:rPr lang="en-US" dirty="0"/>
              <a:t> visualization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Simple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clean</a:t>
            </a:r>
            <a:r>
              <a:rPr lang="en-US" dirty="0"/>
              <a:t>, and </a:t>
            </a:r>
            <a:r>
              <a:rPr lang="en-US" dirty="0">
                <a:solidFill>
                  <a:srgbClr val="0070C0"/>
                </a:solidFill>
              </a:rPr>
              <a:t>intuitive</a:t>
            </a:r>
            <a:r>
              <a:rPr lang="en-US" dirty="0"/>
              <a:t> interface</a:t>
            </a:r>
          </a:p>
          <a:p>
            <a:pPr>
              <a:lnSpc>
                <a:spcPct val="150000"/>
              </a:lnSpc>
            </a:pPr>
            <a:r>
              <a:rPr lang="en-US" dirty="0"/>
              <a:t>Work on any operating system and </a:t>
            </a:r>
            <a:r>
              <a:rPr lang="en-US" dirty="0">
                <a:solidFill>
                  <a:srgbClr val="0070C0"/>
                </a:solidFill>
              </a:rPr>
              <a:t>without installation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Fast</a:t>
            </a:r>
            <a:r>
              <a:rPr lang="en-US" dirty="0"/>
              <a:t> compilation</a:t>
            </a:r>
          </a:p>
          <a:p>
            <a:pPr>
              <a:lnSpc>
                <a:spcPct val="150000"/>
              </a:lnSpc>
            </a:pPr>
            <a:r>
              <a:rPr lang="en-US" dirty="0"/>
              <a:t>Import and </a:t>
            </a:r>
            <a:r>
              <a:rPr lang="en-US" dirty="0">
                <a:solidFill>
                  <a:srgbClr val="0070C0"/>
                </a:solidFill>
              </a:rPr>
              <a:t>reuse</a:t>
            </a:r>
            <a:r>
              <a:rPr lang="en-US" dirty="0"/>
              <a:t> existing 3D </a:t>
            </a:r>
            <a:r>
              <a:rPr lang="en-US" dirty="0">
                <a:solidFill>
                  <a:srgbClr val="0070C0"/>
                </a:solidFill>
              </a:rPr>
              <a:t>models</a:t>
            </a:r>
          </a:p>
          <a:p>
            <a:pPr>
              <a:lnSpc>
                <a:spcPct val="150000"/>
              </a:lnSpc>
            </a:pPr>
            <a:r>
              <a:rPr lang="en-US" dirty="0"/>
              <a:t>Displaying object’s </a:t>
            </a:r>
            <a:r>
              <a:rPr lang="en-US" dirty="0">
                <a:solidFill>
                  <a:srgbClr val="0070C0"/>
                </a:solidFill>
              </a:rPr>
              <a:t>trajectory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Testing</a:t>
            </a:r>
            <a:r>
              <a:rPr lang="en-US" dirty="0"/>
              <a:t> support</a:t>
            </a:r>
            <a:endParaRPr lang="en-US" u="sng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Veriﬁcation</a:t>
            </a:r>
            <a:r>
              <a:rPr lang="en-US" dirty="0"/>
              <a:t> of results</a:t>
            </a:r>
          </a:p>
        </p:txBody>
      </p:sp>
      <p:pic>
        <p:nvPicPr>
          <p:cNvPr id="5" name="Graphic 4" descr="Gauge">
            <a:extLst>
              <a:ext uri="{FF2B5EF4-FFF2-40B4-BE49-F238E27FC236}">
                <a16:creationId xmlns:a16="http://schemas.microsoft.com/office/drawing/2014/main" id="{2438FC9D-AD5A-4770-B3C4-F7DC634F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7984" y="3327508"/>
            <a:ext cx="699133" cy="699133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4941589A-DA96-4996-AD85-083946579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4454" y="5532483"/>
            <a:ext cx="545490" cy="545490"/>
          </a:xfrm>
          <a:prstGeom prst="rect">
            <a:avLst/>
          </a:prstGeom>
        </p:spPr>
      </p:pic>
      <p:pic>
        <p:nvPicPr>
          <p:cNvPr id="9" name="Graphic 8" descr="Magnifying glass">
            <a:extLst>
              <a:ext uri="{FF2B5EF4-FFF2-40B4-BE49-F238E27FC236}">
                <a16:creationId xmlns:a16="http://schemas.microsoft.com/office/drawing/2014/main" id="{8058F779-BF6C-4AA9-A529-15F6E1AC0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0439" y="4892119"/>
            <a:ext cx="640364" cy="6403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41C423-E4F9-47B6-AACA-E7CE632BA6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7389" y="5053953"/>
            <a:ext cx="239344" cy="239344"/>
          </a:xfrm>
          <a:prstGeom prst="rect">
            <a:avLst/>
          </a:prstGeom>
        </p:spPr>
      </p:pic>
      <p:pic>
        <p:nvPicPr>
          <p:cNvPr id="24" name="Graphic 23" descr="Line Arrow: Counterclockwise curve">
            <a:extLst>
              <a:ext uri="{FF2B5EF4-FFF2-40B4-BE49-F238E27FC236}">
                <a16:creationId xmlns:a16="http://schemas.microsoft.com/office/drawing/2014/main" id="{9BCC977B-171D-4308-ACB8-B678CBB55F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3377" y="4541881"/>
            <a:ext cx="350238" cy="350238"/>
          </a:xfrm>
          <a:prstGeom prst="rect">
            <a:avLst/>
          </a:prstGeom>
        </p:spPr>
      </p:pic>
      <p:pic>
        <p:nvPicPr>
          <p:cNvPr id="26" name="Graphic 25" descr="Line Arrow: Slight curve">
            <a:extLst>
              <a:ext uri="{FF2B5EF4-FFF2-40B4-BE49-F238E27FC236}">
                <a16:creationId xmlns:a16="http://schemas.microsoft.com/office/drawing/2014/main" id="{211CFC83-1346-4FD3-AB2F-AADEDAB9EA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4488" y="4568198"/>
            <a:ext cx="418889" cy="418889"/>
          </a:xfrm>
          <a:prstGeom prst="rect">
            <a:avLst/>
          </a:prstGeom>
        </p:spPr>
      </p:pic>
      <p:pic>
        <p:nvPicPr>
          <p:cNvPr id="28" name="Graphic 27" descr="Car">
            <a:extLst>
              <a:ext uri="{FF2B5EF4-FFF2-40B4-BE49-F238E27FC236}">
                <a16:creationId xmlns:a16="http://schemas.microsoft.com/office/drawing/2014/main" id="{B3915584-9127-4545-867F-5FF8BD2935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31365" y="3908433"/>
            <a:ext cx="699133" cy="699133"/>
          </a:xfrm>
          <a:prstGeom prst="rect">
            <a:avLst/>
          </a:prstGeom>
        </p:spPr>
      </p:pic>
      <p:pic>
        <p:nvPicPr>
          <p:cNvPr id="1024" name="Graphic 1023" descr="Motorcycle">
            <a:extLst>
              <a:ext uri="{FF2B5EF4-FFF2-40B4-BE49-F238E27FC236}">
                <a16:creationId xmlns:a16="http://schemas.microsoft.com/office/drawing/2014/main" id="{C404A990-A0A0-4D5D-8A4E-4D9F65BE21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17991" y="3959760"/>
            <a:ext cx="574813" cy="574813"/>
          </a:xfrm>
          <a:prstGeom prst="rect">
            <a:avLst/>
          </a:prstGeom>
        </p:spPr>
      </p:pic>
      <p:pic>
        <p:nvPicPr>
          <p:cNvPr id="1027" name="Graphic 1026" descr="Computer">
            <a:extLst>
              <a:ext uri="{FF2B5EF4-FFF2-40B4-BE49-F238E27FC236}">
                <a16:creationId xmlns:a16="http://schemas.microsoft.com/office/drawing/2014/main" id="{FE8F19CE-6DEF-4F61-A7A1-0930962707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80518" y="2841197"/>
            <a:ext cx="593508" cy="593508"/>
          </a:xfrm>
          <a:prstGeom prst="rect">
            <a:avLst/>
          </a:prstGeom>
        </p:spPr>
      </p:pic>
      <p:pic>
        <p:nvPicPr>
          <p:cNvPr id="1029" name="Graphic 1028">
            <a:extLst>
              <a:ext uri="{FF2B5EF4-FFF2-40B4-BE49-F238E27FC236}">
                <a16:creationId xmlns:a16="http://schemas.microsoft.com/office/drawing/2014/main" id="{C9A7805E-6A65-42A0-88ED-6500A55327A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73082" y="2881724"/>
            <a:ext cx="547276" cy="547276"/>
          </a:xfrm>
          <a:prstGeom prst="rect">
            <a:avLst/>
          </a:prstGeom>
        </p:spPr>
      </p:pic>
      <p:pic>
        <p:nvPicPr>
          <p:cNvPr id="1035" name="Graphic 1034" descr="Smiling Face with No Fill">
            <a:extLst>
              <a:ext uri="{FF2B5EF4-FFF2-40B4-BE49-F238E27FC236}">
                <a16:creationId xmlns:a16="http://schemas.microsoft.com/office/drawing/2014/main" id="{E3998EF6-CE5B-49F8-83EF-D401124744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25903" y="2362469"/>
            <a:ext cx="479495" cy="479495"/>
          </a:xfrm>
          <a:prstGeom prst="rect">
            <a:avLst/>
          </a:prstGeom>
        </p:spPr>
      </p:pic>
      <p:pic>
        <p:nvPicPr>
          <p:cNvPr id="1044" name="Graphic 1043" descr="Thought bubble">
            <a:extLst>
              <a:ext uri="{FF2B5EF4-FFF2-40B4-BE49-F238E27FC236}">
                <a16:creationId xmlns:a16="http://schemas.microsoft.com/office/drawing/2014/main" id="{3D867C9A-9255-4982-9190-9453C32D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45096" y="2051525"/>
            <a:ext cx="365527" cy="365527"/>
          </a:xfrm>
          <a:prstGeom prst="rect">
            <a:avLst/>
          </a:prstGeom>
        </p:spPr>
      </p:pic>
      <p:pic>
        <p:nvPicPr>
          <p:cNvPr id="1040" name="Graphic 1039" descr="Close">
            <a:extLst>
              <a:ext uri="{FF2B5EF4-FFF2-40B4-BE49-F238E27FC236}">
                <a16:creationId xmlns:a16="http://schemas.microsoft.com/office/drawing/2014/main" id="{6A5F67ED-B4B1-492C-B7A9-E122C1345F1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31365" y="2318342"/>
            <a:ext cx="457200" cy="457200"/>
          </a:xfrm>
          <a:prstGeom prst="rect">
            <a:avLst/>
          </a:prstGeom>
        </p:spPr>
      </p:pic>
      <p:pic>
        <p:nvPicPr>
          <p:cNvPr id="1046" name="Graphic 1045" descr="Comet">
            <a:extLst>
              <a:ext uri="{FF2B5EF4-FFF2-40B4-BE49-F238E27FC236}">
                <a16:creationId xmlns:a16="http://schemas.microsoft.com/office/drawing/2014/main" id="{DFDA77DF-15E2-4176-BA11-3AD4F046D71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178723" y="1643100"/>
            <a:ext cx="640363" cy="6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8431"/>
      </p:ext>
    </p:extLst>
  </p:cSld>
  <p:clrMapOvr>
    <a:masterClrMapping/>
  </p:clrMapOvr>
</p:sld>
</file>

<file path=ppt/theme/theme1.xml><?xml version="1.0" encoding="utf-8"?>
<a:theme xmlns:a="http://schemas.openxmlformats.org/drawingml/2006/main" name="RWTHI3Design">
  <a:themeElements>
    <a:clrScheme name="Editiermodu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0000CC"/>
      </a:accent2>
      <a:accent3>
        <a:srgbClr val="FF0000"/>
      </a:accent3>
      <a:accent4>
        <a:srgbClr val="339933"/>
      </a:accent4>
      <a:accent5>
        <a:srgbClr val="0067A6"/>
      </a:accent5>
      <a:accent6>
        <a:srgbClr val="779EC9"/>
      </a:accent6>
      <a:hlink>
        <a:srgbClr val="FF0000"/>
      </a:hlink>
      <a:folHlink>
        <a:srgbClr val="339933"/>
      </a:folHlink>
    </a:clrScheme>
    <a:fontScheme name="SE-RW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ditiermodus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00CC"/>
        </a:accent2>
        <a:accent3>
          <a:srgbClr val="FF0000"/>
        </a:accent3>
        <a:accent4>
          <a:srgbClr val="339933"/>
        </a:accent4>
        <a:accent5>
          <a:srgbClr val="0067A6"/>
        </a:accent5>
        <a:accent6>
          <a:srgbClr val="779EC9"/>
        </a:accent6>
        <a:hlink>
          <a:srgbClr val="FF0000"/>
        </a:hlink>
        <a:folHlink>
          <a:srgbClr val="339933"/>
        </a:folHlink>
      </a:clrScheme>
    </a:extraClrScheme>
    <a:extraClrScheme>
      <a:clrScheme name="Anzeigemodus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00CC"/>
        </a:accent2>
        <a:accent3>
          <a:srgbClr val="FF0000"/>
        </a:accent3>
        <a:accent4>
          <a:srgbClr val="C0C0C0"/>
        </a:accent4>
        <a:accent5>
          <a:srgbClr val="0067A6"/>
        </a:accent5>
        <a:accent6>
          <a:srgbClr val="779EC9"/>
        </a:accent6>
        <a:hlink>
          <a:srgbClr val="FF0000"/>
        </a:hlink>
        <a:folHlink>
          <a:srgbClr val="C0C0C0"/>
        </a:folHlink>
      </a:clrScheme>
    </a:extraClrScheme>
    <a:extraClrScheme>
      <a:clrScheme name="Druckmodus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00CC"/>
        </a:accent2>
        <a:accent3>
          <a:srgbClr val="FF0000"/>
        </a:accent3>
        <a:accent4>
          <a:srgbClr val="FFFFFF"/>
        </a:accent4>
        <a:accent5>
          <a:srgbClr val="0067A6"/>
        </a:accent5>
        <a:accent6>
          <a:srgbClr val="779EC9"/>
        </a:accent6>
        <a:hlink>
          <a:srgbClr val="FF0000"/>
        </a:hlink>
        <a:folHlink>
          <a:srgbClr val="FFFFFF"/>
        </a:folHlink>
      </a:clrScheme>
    </a:extraClrScheme>
  </a:extraClrSchemeLst>
  <a:extLst>
    <a:ext uri="{05A4C25C-085E-4340-85A3-A5531E510DB2}">
      <thm15:themeFamily xmlns:thm15="http://schemas.microsoft.com/office/thememl/2012/main" name="RWTHI3Design" id="{07F85A0B-E7E0-4A4D-8931-B524CFED5820}" vid="{3A6B4C41-0D14-4D3E-811C-3E4E422843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RWTHI3Design</Template>
  <TotalTime>0</TotalTime>
  <Words>384</Words>
  <Application>Microsoft Office PowerPoint</Application>
  <PresentationFormat>On-screen Show (4:3)</PresentationFormat>
  <Paragraphs>142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RWTHI3Design</vt:lpstr>
      <vt:lpstr>Development of Web Playground for Component and Connector Models</vt:lpstr>
      <vt:lpstr>Agenda</vt:lpstr>
      <vt:lpstr>Live Demonstration</vt:lpstr>
      <vt:lpstr>Tutorials</vt:lpstr>
      <vt:lpstr>Agenda</vt:lpstr>
      <vt:lpstr>Related Work</vt:lpstr>
      <vt:lpstr>Related Work</vt:lpstr>
      <vt:lpstr>Agenda</vt:lpstr>
      <vt:lpstr>Requirements</vt:lpstr>
      <vt:lpstr>Agenda</vt:lpstr>
      <vt:lpstr>Toolchain – Architecture</vt:lpstr>
      <vt:lpstr>Toolchain – Typical Workflow </vt:lpstr>
      <vt:lpstr>Toolchain – Workflow</vt:lpstr>
      <vt:lpstr>Toolchain – Server</vt:lpstr>
      <vt:lpstr>Toolchain – 3D Visualisation</vt:lpstr>
      <vt:lpstr>Toolchain – Trajectory builder</vt:lpstr>
      <vt:lpstr>PowerPoint Presentation</vt:lpstr>
      <vt:lpstr>Tutorials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EmbeddedMontiArc</dc:title>
  <dc:creator>Sascha</dc:creator>
  <cp:lastModifiedBy>strepkov</cp:lastModifiedBy>
  <cp:revision>240</cp:revision>
  <dcterms:created xsi:type="dcterms:W3CDTF">2018-05-17T11:27:02Z</dcterms:created>
  <dcterms:modified xsi:type="dcterms:W3CDTF">2018-10-22T15:59:02Z</dcterms:modified>
</cp:coreProperties>
</file>